
<file path=[Content_Types].xml><?xml version="1.0" encoding="utf-8"?>
<Types xmlns="http://schemas.openxmlformats.org/package/2006/content-types">
  <Default Extension="bin" ContentType="image/unknown"/>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56" r:id="rId2"/>
    <p:sldId id="277" r:id="rId3"/>
    <p:sldId id="270" r:id="rId4"/>
    <p:sldId id="281" r:id="rId5"/>
    <p:sldId id="279" r:id="rId6"/>
    <p:sldId id="282" r:id="rId7"/>
    <p:sldId id="263" r:id="rId8"/>
    <p:sldId id="264" r:id="rId9"/>
    <p:sldId id="265" r:id="rId10"/>
    <p:sldId id="266" r:id="rId11"/>
    <p:sldId id="267" r:id="rId12"/>
    <p:sldId id="268" r:id="rId13"/>
    <p:sldId id="269" r:id="rId14"/>
    <p:sldId id="273" r:id="rId15"/>
    <p:sldId id="257" r:id="rId16"/>
    <p:sldId id="275" r:id="rId17"/>
    <p:sldId id="278" r:id="rId18"/>
    <p:sldId id="284" r:id="rId19"/>
    <p:sldId id="286" r:id="rId20"/>
    <p:sldId id="285" r:id="rId21"/>
    <p:sldId id="262"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Müller-Herzberg" initials="Hg" lastIdx="1" clrIdx="0">
    <p:extLst>
      <p:ext uri="{19B8F6BF-5375-455C-9EA6-DF929625EA0E}">
        <p15:presenceInfo xmlns:p15="http://schemas.microsoft.com/office/powerpoint/2012/main" userId="Sandra Müller-Herz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12"/>
    <a:srgbClr val="FFFFFF"/>
    <a:srgbClr val="31859C"/>
    <a:srgbClr val="009900"/>
    <a:srgbClr val="404040"/>
    <a:srgbClr val="99663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5C0BD3-8C2B-45AC-9306-9F06923F5DB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1B0C420-5300-427A-B284-D5C903E46370}">
      <dgm:prSet/>
      <dgm:spPr/>
      <dgm:t>
        <a:bodyPr/>
        <a:lstStyle/>
        <a:p>
          <a:r>
            <a:rPr lang="de-DE"/>
            <a:t>Körpermotorik</a:t>
          </a:r>
          <a:endParaRPr lang="en-US"/>
        </a:p>
      </dgm:t>
    </dgm:pt>
    <dgm:pt modelId="{0B650F35-E118-43FA-8CE1-3BF6C18E788D}" type="parTrans" cxnId="{46B5F618-8507-4E52-A6CD-4B30A59A06C1}">
      <dgm:prSet/>
      <dgm:spPr/>
      <dgm:t>
        <a:bodyPr/>
        <a:lstStyle/>
        <a:p>
          <a:endParaRPr lang="en-US"/>
        </a:p>
      </dgm:t>
    </dgm:pt>
    <dgm:pt modelId="{D678966E-027B-4716-B34F-651962D33161}" type="sibTrans" cxnId="{46B5F618-8507-4E52-A6CD-4B30A59A06C1}">
      <dgm:prSet/>
      <dgm:spPr/>
      <dgm:t>
        <a:bodyPr/>
        <a:lstStyle/>
        <a:p>
          <a:endParaRPr lang="en-US"/>
        </a:p>
      </dgm:t>
    </dgm:pt>
    <dgm:pt modelId="{9675CC2E-4D9A-4861-8874-E16D34639695}">
      <dgm:prSet/>
      <dgm:spPr/>
      <dgm:t>
        <a:bodyPr/>
        <a:lstStyle/>
        <a:p>
          <a:r>
            <a:rPr lang="de-DE"/>
            <a:t>Körperbewusstsein</a:t>
          </a:r>
          <a:endParaRPr lang="en-US"/>
        </a:p>
      </dgm:t>
    </dgm:pt>
    <dgm:pt modelId="{D9B10AE7-3FED-440A-A684-1B9A208D6494}" type="parTrans" cxnId="{A742FE85-CDAA-4C30-8E90-B28FD168823E}">
      <dgm:prSet/>
      <dgm:spPr/>
      <dgm:t>
        <a:bodyPr/>
        <a:lstStyle/>
        <a:p>
          <a:endParaRPr lang="en-US"/>
        </a:p>
      </dgm:t>
    </dgm:pt>
    <dgm:pt modelId="{D7DC1169-F004-46E2-B837-7A809B03B22D}" type="sibTrans" cxnId="{A742FE85-CDAA-4C30-8E90-B28FD168823E}">
      <dgm:prSet/>
      <dgm:spPr/>
      <dgm:t>
        <a:bodyPr/>
        <a:lstStyle/>
        <a:p>
          <a:endParaRPr lang="en-US"/>
        </a:p>
      </dgm:t>
    </dgm:pt>
    <dgm:pt modelId="{0C14A97F-0F8F-4C38-8862-644612AD76F8}">
      <dgm:prSet/>
      <dgm:spPr/>
      <dgm:t>
        <a:bodyPr/>
        <a:lstStyle/>
        <a:p>
          <a:r>
            <a:rPr lang="de-DE"/>
            <a:t>Hand- und Fingermotorik</a:t>
          </a:r>
          <a:endParaRPr lang="en-US"/>
        </a:p>
      </dgm:t>
    </dgm:pt>
    <dgm:pt modelId="{3FDDA3E8-EC84-4029-900A-5A462159BEAF}" type="parTrans" cxnId="{2620F3CC-A557-43C8-8BF2-848390D81EC1}">
      <dgm:prSet/>
      <dgm:spPr/>
      <dgm:t>
        <a:bodyPr/>
        <a:lstStyle/>
        <a:p>
          <a:endParaRPr lang="en-US"/>
        </a:p>
      </dgm:t>
    </dgm:pt>
    <dgm:pt modelId="{19B7783C-A112-4657-8790-7788380D0458}" type="sibTrans" cxnId="{2620F3CC-A557-43C8-8BF2-848390D81EC1}">
      <dgm:prSet/>
      <dgm:spPr/>
      <dgm:t>
        <a:bodyPr/>
        <a:lstStyle/>
        <a:p>
          <a:endParaRPr lang="en-US"/>
        </a:p>
      </dgm:t>
    </dgm:pt>
    <dgm:pt modelId="{5C7E6C65-88DA-403D-B6CA-E0907C98804B}">
      <dgm:prSet/>
      <dgm:spPr/>
      <dgm:t>
        <a:bodyPr/>
        <a:lstStyle/>
        <a:p>
          <a:r>
            <a:rPr lang="de-DE"/>
            <a:t>Sprachentwicklung</a:t>
          </a:r>
          <a:endParaRPr lang="en-US"/>
        </a:p>
      </dgm:t>
    </dgm:pt>
    <dgm:pt modelId="{C680A177-D505-4C68-B3BB-E19998060063}" type="parTrans" cxnId="{ED400303-7F67-41D1-BDE1-A51481BB8AD2}">
      <dgm:prSet/>
      <dgm:spPr/>
      <dgm:t>
        <a:bodyPr/>
        <a:lstStyle/>
        <a:p>
          <a:endParaRPr lang="en-US"/>
        </a:p>
      </dgm:t>
    </dgm:pt>
    <dgm:pt modelId="{D95C26FC-7038-43E7-BD67-88EF4BD68D13}" type="sibTrans" cxnId="{ED400303-7F67-41D1-BDE1-A51481BB8AD2}">
      <dgm:prSet/>
      <dgm:spPr/>
      <dgm:t>
        <a:bodyPr/>
        <a:lstStyle/>
        <a:p>
          <a:endParaRPr lang="en-US"/>
        </a:p>
      </dgm:t>
    </dgm:pt>
    <dgm:pt modelId="{63175158-232A-4355-A3F6-5681716704CE}">
      <dgm:prSet/>
      <dgm:spPr/>
      <dgm:t>
        <a:bodyPr/>
        <a:lstStyle/>
        <a:p>
          <a:r>
            <a:rPr lang="de-DE" dirty="0"/>
            <a:t>kognitive Entwicklung</a:t>
          </a:r>
          <a:endParaRPr lang="en-US" dirty="0"/>
        </a:p>
      </dgm:t>
    </dgm:pt>
    <dgm:pt modelId="{60A2FF62-FC88-4414-888D-35813991CF70}" type="parTrans" cxnId="{0B3A57CD-3D65-4B6A-850A-A81E4F40B9C4}">
      <dgm:prSet/>
      <dgm:spPr/>
      <dgm:t>
        <a:bodyPr/>
        <a:lstStyle/>
        <a:p>
          <a:endParaRPr lang="en-US"/>
        </a:p>
      </dgm:t>
    </dgm:pt>
    <dgm:pt modelId="{B8EED330-AFDB-4C1C-B8D4-FAB0EFA0D2A3}" type="sibTrans" cxnId="{0B3A57CD-3D65-4B6A-850A-A81E4F40B9C4}">
      <dgm:prSet/>
      <dgm:spPr/>
      <dgm:t>
        <a:bodyPr/>
        <a:lstStyle/>
        <a:p>
          <a:endParaRPr lang="en-US"/>
        </a:p>
      </dgm:t>
    </dgm:pt>
    <dgm:pt modelId="{FFB948A3-225F-4CEF-AED4-F582847A53E3}">
      <dgm:prSet/>
      <dgm:spPr/>
      <dgm:t>
        <a:bodyPr/>
        <a:lstStyle/>
        <a:p>
          <a:r>
            <a:rPr lang="de-DE"/>
            <a:t>soziale Kompetenzen</a:t>
          </a:r>
          <a:endParaRPr lang="en-US"/>
        </a:p>
      </dgm:t>
    </dgm:pt>
    <dgm:pt modelId="{A5EC5863-E6C4-4E86-BF2E-29A4E37301ED}" type="parTrans" cxnId="{3ADCB813-B917-4C39-B05C-F76E6BFEC5F0}">
      <dgm:prSet/>
      <dgm:spPr/>
      <dgm:t>
        <a:bodyPr/>
        <a:lstStyle/>
        <a:p>
          <a:endParaRPr lang="en-US"/>
        </a:p>
      </dgm:t>
    </dgm:pt>
    <dgm:pt modelId="{060DAC18-6044-4EE1-9585-9D7EF2818558}" type="sibTrans" cxnId="{3ADCB813-B917-4C39-B05C-F76E6BFEC5F0}">
      <dgm:prSet/>
      <dgm:spPr/>
      <dgm:t>
        <a:bodyPr/>
        <a:lstStyle/>
        <a:p>
          <a:endParaRPr lang="en-US"/>
        </a:p>
      </dgm:t>
    </dgm:pt>
    <dgm:pt modelId="{32D9CA62-320A-44C6-8D13-38B148A6E2DF}">
      <dgm:prSet/>
      <dgm:spPr/>
      <dgm:t>
        <a:bodyPr/>
        <a:lstStyle/>
        <a:p>
          <a:r>
            <a:rPr lang="de-DE"/>
            <a:t>emotionale Kompetenzen</a:t>
          </a:r>
          <a:endParaRPr lang="en-US"/>
        </a:p>
      </dgm:t>
    </dgm:pt>
    <dgm:pt modelId="{50DF9B01-EA74-485B-B02F-4B7A3B6D83C3}" type="parTrans" cxnId="{B6F62132-96B4-4E36-9DC8-B5DBA07CC965}">
      <dgm:prSet/>
      <dgm:spPr/>
      <dgm:t>
        <a:bodyPr/>
        <a:lstStyle/>
        <a:p>
          <a:endParaRPr lang="en-US"/>
        </a:p>
      </dgm:t>
    </dgm:pt>
    <dgm:pt modelId="{73C80153-BE92-45A2-9D17-C8DBD5987482}" type="sibTrans" cxnId="{B6F62132-96B4-4E36-9DC8-B5DBA07CC965}">
      <dgm:prSet/>
      <dgm:spPr/>
      <dgm:t>
        <a:bodyPr/>
        <a:lstStyle/>
        <a:p>
          <a:endParaRPr lang="en-US"/>
        </a:p>
      </dgm:t>
    </dgm:pt>
    <dgm:pt modelId="{AAD7EDA2-0619-4AD8-B93A-D6AF41652A72}">
      <dgm:prSet/>
      <dgm:spPr/>
      <dgm:t>
        <a:bodyPr/>
        <a:lstStyle/>
        <a:p>
          <a:r>
            <a:rPr lang="de-DE" dirty="0"/>
            <a:t>Entwicklung von Selbstständigkeit</a:t>
          </a:r>
          <a:endParaRPr lang="en-US" dirty="0"/>
        </a:p>
      </dgm:t>
    </dgm:pt>
    <dgm:pt modelId="{25496C95-EC77-4BF4-9D76-39ECABD8A1BB}" type="parTrans" cxnId="{17421C49-DB16-419B-AE9F-656A7E38C0CD}">
      <dgm:prSet/>
      <dgm:spPr/>
      <dgm:t>
        <a:bodyPr/>
        <a:lstStyle/>
        <a:p>
          <a:endParaRPr lang="en-US"/>
        </a:p>
      </dgm:t>
    </dgm:pt>
    <dgm:pt modelId="{83DC2DC7-1A62-4DED-96FB-E55A25B93390}" type="sibTrans" cxnId="{17421C49-DB16-419B-AE9F-656A7E38C0CD}">
      <dgm:prSet/>
      <dgm:spPr/>
      <dgm:t>
        <a:bodyPr/>
        <a:lstStyle/>
        <a:p>
          <a:endParaRPr lang="en-US"/>
        </a:p>
      </dgm:t>
    </dgm:pt>
    <dgm:pt modelId="{FA030BD4-623D-4C01-BE10-3F96EC26F4E5}" type="pres">
      <dgm:prSet presAssocID="{7C5C0BD3-8C2B-45AC-9306-9F06923F5DB6}" presName="diagram" presStyleCnt="0">
        <dgm:presLayoutVars>
          <dgm:dir/>
          <dgm:resizeHandles val="exact"/>
        </dgm:presLayoutVars>
      </dgm:prSet>
      <dgm:spPr/>
    </dgm:pt>
    <dgm:pt modelId="{F574D4A1-DAE5-4D7A-AF10-6A247CF7F58D}" type="pres">
      <dgm:prSet presAssocID="{D1B0C420-5300-427A-B284-D5C903E46370}" presName="node" presStyleLbl="node1" presStyleIdx="0" presStyleCnt="8">
        <dgm:presLayoutVars>
          <dgm:bulletEnabled val="1"/>
        </dgm:presLayoutVars>
      </dgm:prSet>
      <dgm:spPr/>
    </dgm:pt>
    <dgm:pt modelId="{DB551400-0BE5-4966-8666-6EB57CB70788}" type="pres">
      <dgm:prSet presAssocID="{D678966E-027B-4716-B34F-651962D33161}" presName="sibTrans" presStyleCnt="0"/>
      <dgm:spPr/>
    </dgm:pt>
    <dgm:pt modelId="{09AE6E27-C9FC-4BE2-818F-CD98622E0EFD}" type="pres">
      <dgm:prSet presAssocID="{9675CC2E-4D9A-4861-8874-E16D34639695}" presName="node" presStyleLbl="node1" presStyleIdx="1" presStyleCnt="8">
        <dgm:presLayoutVars>
          <dgm:bulletEnabled val="1"/>
        </dgm:presLayoutVars>
      </dgm:prSet>
      <dgm:spPr/>
    </dgm:pt>
    <dgm:pt modelId="{829DC9E0-B340-4FEB-8831-CC3BB004EF43}" type="pres">
      <dgm:prSet presAssocID="{D7DC1169-F004-46E2-B837-7A809B03B22D}" presName="sibTrans" presStyleCnt="0"/>
      <dgm:spPr/>
    </dgm:pt>
    <dgm:pt modelId="{2D8DB7AD-EFA1-4C10-93C2-2AF9D3980E7F}" type="pres">
      <dgm:prSet presAssocID="{0C14A97F-0F8F-4C38-8862-644612AD76F8}" presName="node" presStyleLbl="node1" presStyleIdx="2" presStyleCnt="8">
        <dgm:presLayoutVars>
          <dgm:bulletEnabled val="1"/>
        </dgm:presLayoutVars>
      </dgm:prSet>
      <dgm:spPr/>
    </dgm:pt>
    <dgm:pt modelId="{894251DF-96B3-45C7-877D-FDAB8D55B985}" type="pres">
      <dgm:prSet presAssocID="{19B7783C-A112-4657-8790-7788380D0458}" presName="sibTrans" presStyleCnt="0"/>
      <dgm:spPr/>
    </dgm:pt>
    <dgm:pt modelId="{03508D8E-1A25-42DA-968C-058980089A75}" type="pres">
      <dgm:prSet presAssocID="{5C7E6C65-88DA-403D-B6CA-E0907C98804B}" presName="node" presStyleLbl="node1" presStyleIdx="3" presStyleCnt="8">
        <dgm:presLayoutVars>
          <dgm:bulletEnabled val="1"/>
        </dgm:presLayoutVars>
      </dgm:prSet>
      <dgm:spPr/>
    </dgm:pt>
    <dgm:pt modelId="{BB6864A2-8E39-49BD-9639-2F826A7E7249}" type="pres">
      <dgm:prSet presAssocID="{D95C26FC-7038-43E7-BD67-88EF4BD68D13}" presName="sibTrans" presStyleCnt="0"/>
      <dgm:spPr/>
    </dgm:pt>
    <dgm:pt modelId="{2F7E10CB-BC6A-4C58-A30D-AE7D44BC1FBB}" type="pres">
      <dgm:prSet presAssocID="{63175158-232A-4355-A3F6-5681716704CE}" presName="node" presStyleLbl="node1" presStyleIdx="4" presStyleCnt="8">
        <dgm:presLayoutVars>
          <dgm:bulletEnabled val="1"/>
        </dgm:presLayoutVars>
      </dgm:prSet>
      <dgm:spPr/>
    </dgm:pt>
    <dgm:pt modelId="{F034DE19-19A2-4999-B52D-2F093058AF59}" type="pres">
      <dgm:prSet presAssocID="{B8EED330-AFDB-4C1C-B8D4-FAB0EFA0D2A3}" presName="sibTrans" presStyleCnt="0"/>
      <dgm:spPr/>
    </dgm:pt>
    <dgm:pt modelId="{130CD524-6676-46FD-8C31-28790B45C92B}" type="pres">
      <dgm:prSet presAssocID="{FFB948A3-225F-4CEF-AED4-F582847A53E3}" presName="node" presStyleLbl="node1" presStyleIdx="5" presStyleCnt="8">
        <dgm:presLayoutVars>
          <dgm:bulletEnabled val="1"/>
        </dgm:presLayoutVars>
      </dgm:prSet>
      <dgm:spPr/>
    </dgm:pt>
    <dgm:pt modelId="{3EF6C9DE-2AB4-4C5E-9DC3-7BAEAB5AD3B6}" type="pres">
      <dgm:prSet presAssocID="{060DAC18-6044-4EE1-9585-9D7EF2818558}" presName="sibTrans" presStyleCnt="0"/>
      <dgm:spPr/>
    </dgm:pt>
    <dgm:pt modelId="{37E89372-A6E1-4643-98C3-E44E10B4CDC8}" type="pres">
      <dgm:prSet presAssocID="{32D9CA62-320A-44C6-8D13-38B148A6E2DF}" presName="node" presStyleLbl="node1" presStyleIdx="6" presStyleCnt="8">
        <dgm:presLayoutVars>
          <dgm:bulletEnabled val="1"/>
        </dgm:presLayoutVars>
      </dgm:prSet>
      <dgm:spPr/>
    </dgm:pt>
    <dgm:pt modelId="{0BF33871-CC55-40B3-88C9-02621070C02A}" type="pres">
      <dgm:prSet presAssocID="{73C80153-BE92-45A2-9D17-C8DBD5987482}" presName="sibTrans" presStyleCnt="0"/>
      <dgm:spPr/>
    </dgm:pt>
    <dgm:pt modelId="{A5B74251-3948-4CBB-9B31-BD4C529D105B}" type="pres">
      <dgm:prSet presAssocID="{AAD7EDA2-0619-4AD8-B93A-D6AF41652A72}" presName="node" presStyleLbl="node1" presStyleIdx="7" presStyleCnt="8">
        <dgm:presLayoutVars>
          <dgm:bulletEnabled val="1"/>
        </dgm:presLayoutVars>
      </dgm:prSet>
      <dgm:spPr/>
    </dgm:pt>
  </dgm:ptLst>
  <dgm:cxnLst>
    <dgm:cxn modelId="{ED400303-7F67-41D1-BDE1-A51481BB8AD2}" srcId="{7C5C0BD3-8C2B-45AC-9306-9F06923F5DB6}" destId="{5C7E6C65-88DA-403D-B6CA-E0907C98804B}" srcOrd="3" destOrd="0" parTransId="{C680A177-D505-4C68-B3BB-E19998060063}" sibTransId="{D95C26FC-7038-43E7-BD67-88EF4BD68D13}"/>
    <dgm:cxn modelId="{3ADCB813-B917-4C39-B05C-F76E6BFEC5F0}" srcId="{7C5C0BD3-8C2B-45AC-9306-9F06923F5DB6}" destId="{FFB948A3-225F-4CEF-AED4-F582847A53E3}" srcOrd="5" destOrd="0" parTransId="{A5EC5863-E6C4-4E86-BF2E-29A4E37301ED}" sibTransId="{060DAC18-6044-4EE1-9585-9D7EF2818558}"/>
    <dgm:cxn modelId="{46B5F618-8507-4E52-A6CD-4B30A59A06C1}" srcId="{7C5C0BD3-8C2B-45AC-9306-9F06923F5DB6}" destId="{D1B0C420-5300-427A-B284-D5C903E46370}" srcOrd="0" destOrd="0" parTransId="{0B650F35-E118-43FA-8CE1-3BF6C18E788D}" sibTransId="{D678966E-027B-4716-B34F-651962D33161}"/>
    <dgm:cxn modelId="{B6F62132-96B4-4E36-9DC8-B5DBA07CC965}" srcId="{7C5C0BD3-8C2B-45AC-9306-9F06923F5DB6}" destId="{32D9CA62-320A-44C6-8D13-38B148A6E2DF}" srcOrd="6" destOrd="0" parTransId="{50DF9B01-EA74-485B-B02F-4B7A3B6D83C3}" sibTransId="{73C80153-BE92-45A2-9D17-C8DBD5987482}"/>
    <dgm:cxn modelId="{EA65D343-8FEE-4FB1-9B39-440CCDC53C1C}" type="presOf" srcId="{32D9CA62-320A-44C6-8D13-38B148A6E2DF}" destId="{37E89372-A6E1-4643-98C3-E44E10B4CDC8}" srcOrd="0" destOrd="0" presId="urn:microsoft.com/office/officeart/2005/8/layout/default"/>
    <dgm:cxn modelId="{17421C49-DB16-419B-AE9F-656A7E38C0CD}" srcId="{7C5C0BD3-8C2B-45AC-9306-9F06923F5DB6}" destId="{AAD7EDA2-0619-4AD8-B93A-D6AF41652A72}" srcOrd="7" destOrd="0" parTransId="{25496C95-EC77-4BF4-9D76-39ECABD8A1BB}" sibTransId="{83DC2DC7-1A62-4DED-96FB-E55A25B93390}"/>
    <dgm:cxn modelId="{A742FE85-CDAA-4C30-8E90-B28FD168823E}" srcId="{7C5C0BD3-8C2B-45AC-9306-9F06923F5DB6}" destId="{9675CC2E-4D9A-4861-8874-E16D34639695}" srcOrd="1" destOrd="0" parTransId="{D9B10AE7-3FED-440A-A684-1B9A208D6494}" sibTransId="{D7DC1169-F004-46E2-B837-7A809B03B22D}"/>
    <dgm:cxn modelId="{756B3189-CB5A-4191-858A-943671D1C95D}" type="presOf" srcId="{0C14A97F-0F8F-4C38-8862-644612AD76F8}" destId="{2D8DB7AD-EFA1-4C10-93C2-2AF9D3980E7F}" srcOrd="0" destOrd="0" presId="urn:microsoft.com/office/officeart/2005/8/layout/default"/>
    <dgm:cxn modelId="{F3ED0E8A-2E5F-4E08-B6BE-8E6AC8D52E5A}" type="presOf" srcId="{D1B0C420-5300-427A-B284-D5C903E46370}" destId="{F574D4A1-DAE5-4D7A-AF10-6A247CF7F58D}" srcOrd="0" destOrd="0" presId="urn:microsoft.com/office/officeart/2005/8/layout/default"/>
    <dgm:cxn modelId="{1E0F08B9-285E-4EF0-925F-8CEA68FA8206}" type="presOf" srcId="{FFB948A3-225F-4CEF-AED4-F582847A53E3}" destId="{130CD524-6676-46FD-8C31-28790B45C92B}" srcOrd="0" destOrd="0" presId="urn:microsoft.com/office/officeart/2005/8/layout/default"/>
    <dgm:cxn modelId="{2620F3CC-A557-43C8-8BF2-848390D81EC1}" srcId="{7C5C0BD3-8C2B-45AC-9306-9F06923F5DB6}" destId="{0C14A97F-0F8F-4C38-8862-644612AD76F8}" srcOrd="2" destOrd="0" parTransId="{3FDDA3E8-EC84-4029-900A-5A462159BEAF}" sibTransId="{19B7783C-A112-4657-8790-7788380D0458}"/>
    <dgm:cxn modelId="{0B3A57CD-3D65-4B6A-850A-A81E4F40B9C4}" srcId="{7C5C0BD3-8C2B-45AC-9306-9F06923F5DB6}" destId="{63175158-232A-4355-A3F6-5681716704CE}" srcOrd="4" destOrd="0" parTransId="{60A2FF62-FC88-4414-888D-35813991CF70}" sibTransId="{B8EED330-AFDB-4C1C-B8D4-FAB0EFA0D2A3}"/>
    <dgm:cxn modelId="{BCC8AED7-E91C-412F-8F6D-A1DB9793FD10}" type="presOf" srcId="{5C7E6C65-88DA-403D-B6CA-E0907C98804B}" destId="{03508D8E-1A25-42DA-968C-058980089A75}" srcOrd="0" destOrd="0" presId="urn:microsoft.com/office/officeart/2005/8/layout/default"/>
    <dgm:cxn modelId="{4CBB79E2-AA55-4DB0-B1AA-49EFAA1884D0}" type="presOf" srcId="{7C5C0BD3-8C2B-45AC-9306-9F06923F5DB6}" destId="{FA030BD4-623D-4C01-BE10-3F96EC26F4E5}" srcOrd="0" destOrd="0" presId="urn:microsoft.com/office/officeart/2005/8/layout/default"/>
    <dgm:cxn modelId="{5DA614E9-0229-4AFD-AF6F-E3CA8EC89513}" type="presOf" srcId="{9675CC2E-4D9A-4861-8874-E16D34639695}" destId="{09AE6E27-C9FC-4BE2-818F-CD98622E0EFD}" srcOrd="0" destOrd="0" presId="urn:microsoft.com/office/officeart/2005/8/layout/default"/>
    <dgm:cxn modelId="{E62E3AEF-D714-4154-86A5-018FC7E9E666}" type="presOf" srcId="{63175158-232A-4355-A3F6-5681716704CE}" destId="{2F7E10CB-BC6A-4C58-A30D-AE7D44BC1FBB}" srcOrd="0" destOrd="0" presId="urn:microsoft.com/office/officeart/2005/8/layout/default"/>
    <dgm:cxn modelId="{CF02A2F4-6220-4720-B46E-9AC82FB95B65}" type="presOf" srcId="{AAD7EDA2-0619-4AD8-B93A-D6AF41652A72}" destId="{A5B74251-3948-4CBB-9B31-BD4C529D105B}" srcOrd="0" destOrd="0" presId="urn:microsoft.com/office/officeart/2005/8/layout/default"/>
    <dgm:cxn modelId="{6AB6C782-4B21-464D-BB96-C842FDDBC433}" type="presParOf" srcId="{FA030BD4-623D-4C01-BE10-3F96EC26F4E5}" destId="{F574D4A1-DAE5-4D7A-AF10-6A247CF7F58D}" srcOrd="0" destOrd="0" presId="urn:microsoft.com/office/officeart/2005/8/layout/default"/>
    <dgm:cxn modelId="{F29586BD-F208-41AF-8C25-B321F24C5BDB}" type="presParOf" srcId="{FA030BD4-623D-4C01-BE10-3F96EC26F4E5}" destId="{DB551400-0BE5-4966-8666-6EB57CB70788}" srcOrd="1" destOrd="0" presId="urn:microsoft.com/office/officeart/2005/8/layout/default"/>
    <dgm:cxn modelId="{8115561B-D564-4B51-A1E6-09BC087F38B3}" type="presParOf" srcId="{FA030BD4-623D-4C01-BE10-3F96EC26F4E5}" destId="{09AE6E27-C9FC-4BE2-818F-CD98622E0EFD}" srcOrd="2" destOrd="0" presId="urn:microsoft.com/office/officeart/2005/8/layout/default"/>
    <dgm:cxn modelId="{DD55D414-C859-4EBA-9B8C-15B467864D76}" type="presParOf" srcId="{FA030BD4-623D-4C01-BE10-3F96EC26F4E5}" destId="{829DC9E0-B340-4FEB-8831-CC3BB004EF43}" srcOrd="3" destOrd="0" presId="urn:microsoft.com/office/officeart/2005/8/layout/default"/>
    <dgm:cxn modelId="{EE40DA29-37D2-4FDC-844A-10C5001D8E32}" type="presParOf" srcId="{FA030BD4-623D-4C01-BE10-3F96EC26F4E5}" destId="{2D8DB7AD-EFA1-4C10-93C2-2AF9D3980E7F}" srcOrd="4" destOrd="0" presId="urn:microsoft.com/office/officeart/2005/8/layout/default"/>
    <dgm:cxn modelId="{A0F86D2E-0508-4BF7-8F7F-9A89837CEDE5}" type="presParOf" srcId="{FA030BD4-623D-4C01-BE10-3F96EC26F4E5}" destId="{894251DF-96B3-45C7-877D-FDAB8D55B985}" srcOrd="5" destOrd="0" presId="urn:microsoft.com/office/officeart/2005/8/layout/default"/>
    <dgm:cxn modelId="{465B08DB-AB2B-48C4-BAAD-6645A8326C8C}" type="presParOf" srcId="{FA030BD4-623D-4C01-BE10-3F96EC26F4E5}" destId="{03508D8E-1A25-42DA-968C-058980089A75}" srcOrd="6" destOrd="0" presId="urn:microsoft.com/office/officeart/2005/8/layout/default"/>
    <dgm:cxn modelId="{C236F4C0-B881-472E-A85E-AA61E30C5002}" type="presParOf" srcId="{FA030BD4-623D-4C01-BE10-3F96EC26F4E5}" destId="{BB6864A2-8E39-49BD-9639-2F826A7E7249}" srcOrd="7" destOrd="0" presId="urn:microsoft.com/office/officeart/2005/8/layout/default"/>
    <dgm:cxn modelId="{707CE0F2-175D-4A27-8144-2918E72F9A4C}" type="presParOf" srcId="{FA030BD4-623D-4C01-BE10-3F96EC26F4E5}" destId="{2F7E10CB-BC6A-4C58-A30D-AE7D44BC1FBB}" srcOrd="8" destOrd="0" presId="urn:microsoft.com/office/officeart/2005/8/layout/default"/>
    <dgm:cxn modelId="{791F3E01-99C8-4502-B594-A82A40311D94}" type="presParOf" srcId="{FA030BD4-623D-4C01-BE10-3F96EC26F4E5}" destId="{F034DE19-19A2-4999-B52D-2F093058AF59}" srcOrd="9" destOrd="0" presId="urn:microsoft.com/office/officeart/2005/8/layout/default"/>
    <dgm:cxn modelId="{2A200FE2-996A-46BA-8032-6FF00EAC199C}" type="presParOf" srcId="{FA030BD4-623D-4C01-BE10-3F96EC26F4E5}" destId="{130CD524-6676-46FD-8C31-28790B45C92B}" srcOrd="10" destOrd="0" presId="urn:microsoft.com/office/officeart/2005/8/layout/default"/>
    <dgm:cxn modelId="{5748387D-BC6A-40F8-9DE9-82A07046AEA9}" type="presParOf" srcId="{FA030BD4-623D-4C01-BE10-3F96EC26F4E5}" destId="{3EF6C9DE-2AB4-4C5E-9DC3-7BAEAB5AD3B6}" srcOrd="11" destOrd="0" presId="urn:microsoft.com/office/officeart/2005/8/layout/default"/>
    <dgm:cxn modelId="{E4E3ACAE-B9A0-461A-B83D-92D599693649}" type="presParOf" srcId="{FA030BD4-623D-4C01-BE10-3F96EC26F4E5}" destId="{37E89372-A6E1-4643-98C3-E44E10B4CDC8}" srcOrd="12" destOrd="0" presId="urn:microsoft.com/office/officeart/2005/8/layout/default"/>
    <dgm:cxn modelId="{4C369F76-D19B-4819-A083-457F099A5C64}" type="presParOf" srcId="{FA030BD4-623D-4C01-BE10-3F96EC26F4E5}" destId="{0BF33871-CC55-40B3-88C9-02621070C02A}" srcOrd="13" destOrd="0" presId="urn:microsoft.com/office/officeart/2005/8/layout/default"/>
    <dgm:cxn modelId="{BCDB8014-95AE-4EB4-9205-2251C11EBC81}" type="presParOf" srcId="{FA030BD4-623D-4C01-BE10-3F96EC26F4E5}" destId="{A5B74251-3948-4CBB-9B31-BD4C529D105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4D4A1-DAE5-4D7A-AF10-6A247CF7F58D}">
      <dsp:nvSpPr>
        <dsp:cNvPr id="0" name=""/>
        <dsp:cNvSpPr/>
      </dsp:nvSpPr>
      <dsp:spPr>
        <a:xfrm>
          <a:off x="2946" y="373475"/>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Körpermotorik</a:t>
          </a:r>
          <a:endParaRPr lang="en-US" sz="2200" kern="1200"/>
        </a:p>
      </dsp:txBody>
      <dsp:txXfrm>
        <a:off x="2946" y="373475"/>
        <a:ext cx="2337792" cy="1402675"/>
      </dsp:txXfrm>
    </dsp:sp>
    <dsp:sp modelId="{09AE6E27-C9FC-4BE2-818F-CD98622E0EFD}">
      <dsp:nvSpPr>
        <dsp:cNvPr id="0" name=""/>
        <dsp:cNvSpPr/>
      </dsp:nvSpPr>
      <dsp:spPr>
        <a:xfrm>
          <a:off x="2574518" y="373475"/>
          <a:ext cx="2337792" cy="1402675"/>
        </a:xfrm>
        <a:prstGeom prst="rect">
          <a:avLst/>
        </a:prstGeom>
        <a:solidFill>
          <a:schemeClr val="accent2">
            <a:hueOff val="5577"/>
            <a:satOff val="-3839"/>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Körperbewusstsein</a:t>
          </a:r>
          <a:endParaRPr lang="en-US" sz="2200" kern="1200"/>
        </a:p>
      </dsp:txBody>
      <dsp:txXfrm>
        <a:off x="2574518" y="373475"/>
        <a:ext cx="2337792" cy="1402675"/>
      </dsp:txXfrm>
    </dsp:sp>
    <dsp:sp modelId="{2D8DB7AD-EFA1-4C10-93C2-2AF9D3980E7F}">
      <dsp:nvSpPr>
        <dsp:cNvPr id="0" name=""/>
        <dsp:cNvSpPr/>
      </dsp:nvSpPr>
      <dsp:spPr>
        <a:xfrm>
          <a:off x="5146089" y="373475"/>
          <a:ext cx="2337792" cy="1402675"/>
        </a:xfrm>
        <a:prstGeom prst="rect">
          <a:avLst/>
        </a:prstGeom>
        <a:solidFill>
          <a:schemeClr val="accent2">
            <a:hueOff val="11154"/>
            <a:satOff val="-7679"/>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Hand- und Fingermotorik</a:t>
          </a:r>
          <a:endParaRPr lang="en-US" sz="2200" kern="1200"/>
        </a:p>
      </dsp:txBody>
      <dsp:txXfrm>
        <a:off x="5146089" y="373475"/>
        <a:ext cx="2337792" cy="1402675"/>
      </dsp:txXfrm>
    </dsp:sp>
    <dsp:sp modelId="{03508D8E-1A25-42DA-968C-058980089A75}">
      <dsp:nvSpPr>
        <dsp:cNvPr id="0" name=""/>
        <dsp:cNvSpPr/>
      </dsp:nvSpPr>
      <dsp:spPr>
        <a:xfrm>
          <a:off x="7717661" y="373475"/>
          <a:ext cx="2337792" cy="1402675"/>
        </a:xfrm>
        <a:prstGeom prst="rect">
          <a:avLst/>
        </a:prstGeom>
        <a:solidFill>
          <a:schemeClr val="accent2">
            <a:hueOff val="16731"/>
            <a:satOff val="-11518"/>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Sprachentwicklung</a:t>
          </a:r>
          <a:endParaRPr lang="en-US" sz="2200" kern="1200"/>
        </a:p>
      </dsp:txBody>
      <dsp:txXfrm>
        <a:off x="7717661" y="373475"/>
        <a:ext cx="2337792" cy="1402675"/>
      </dsp:txXfrm>
    </dsp:sp>
    <dsp:sp modelId="{2F7E10CB-BC6A-4C58-A30D-AE7D44BC1FBB}">
      <dsp:nvSpPr>
        <dsp:cNvPr id="0" name=""/>
        <dsp:cNvSpPr/>
      </dsp:nvSpPr>
      <dsp:spPr>
        <a:xfrm>
          <a:off x="2946" y="2009929"/>
          <a:ext cx="2337792" cy="1402675"/>
        </a:xfrm>
        <a:prstGeom prst="rect">
          <a:avLst/>
        </a:prstGeom>
        <a:solidFill>
          <a:schemeClr val="accent2">
            <a:hueOff val="22307"/>
            <a:satOff val="-1535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kognitive Entwicklung</a:t>
          </a:r>
          <a:endParaRPr lang="en-US" sz="2200" kern="1200" dirty="0"/>
        </a:p>
      </dsp:txBody>
      <dsp:txXfrm>
        <a:off x="2946" y="2009929"/>
        <a:ext cx="2337792" cy="1402675"/>
      </dsp:txXfrm>
    </dsp:sp>
    <dsp:sp modelId="{130CD524-6676-46FD-8C31-28790B45C92B}">
      <dsp:nvSpPr>
        <dsp:cNvPr id="0" name=""/>
        <dsp:cNvSpPr/>
      </dsp:nvSpPr>
      <dsp:spPr>
        <a:xfrm>
          <a:off x="2574518" y="2009929"/>
          <a:ext cx="2337792" cy="1402675"/>
        </a:xfrm>
        <a:prstGeom prst="rect">
          <a:avLst/>
        </a:prstGeom>
        <a:solidFill>
          <a:schemeClr val="accent2">
            <a:hueOff val="27884"/>
            <a:satOff val="-19197"/>
            <a:lumOff val="-4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soziale Kompetenzen</a:t>
          </a:r>
          <a:endParaRPr lang="en-US" sz="2200" kern="1200"/>
        </a:p>
      </dsp:txBody>
      <dsp:txXfrm>
        <a:off x="2574518" y="2009929"/>
        <a:ext cx="2337792" cy="1402675"/>
      </dsp:txXfrm>
    </dsp:sp>
    <dsp:sp modelId="{37E89372-A6E1-4643-98C3-E44E10B4CDC8}">
      <dsp:nvSpPr>
        <dsp:cNvPr id="0" name=""/>
        <dsp:cNvSpPr/>
      </dsp:nvSpPr>
      <dsp:spPr>
        <a:xfrm>
          <a:off x="5146089" y="2009929"/>
          <a:ext cx="2337792" cy="1402675"/>
        </a:xfrm>
        <a:prstGeom prst="rect">
          <a:avLst/>
        </a:prstGeom>
        <a:solidFill>
          <a:schemeClr val="accent2">
            <a:hueOff val="33461"/>
            <a:satOff val="-23037"/>
            <a:lumOff val="-5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emotionale Kompetenzen</a:t>
          </a:r>
          <a:endParaRPr lang="en-US" sz="2200" kern="1200"/>
        </a:p>
      </dsp:txBody>
      <dsp:txXfrm>
        <a:off x="5146089" y="2009929"/>
        <a:ext cx="2337792" cy="1402675"/>
      </dsp:txXfrm>
    </dsp:sp>
    <dsp:sp modelId="{A5B74251-3948-4CBB-9B31-BD4C529D105B}">
      <dsp:nvSpPr>
        <dsp:cNvPr id="0" name=""/>
        <dsp:cNvSpPr/>
      </dsp:nvSpPr>
      <dsp:spPr>
        <a:xfrm>
          <a:off x="7717661" y="2009929"/>
          <a:ext cx="2337792" cy="140267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Entwicklung von Selbstständigkeit</a:t>
          </a:r>
          <a:endParaRPr lang="en-US" sz="2200" kern="1200" dirty="0"/>
        </a:p>
      </dsp:txBody>
      <dsp:txXfrm>
        <a:off x="7717661" y="2009929"/>
        <a:ext cx="2337792" cy="1402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AC1EFEC-FEB1-4CFB-A48E-7B437EA1DF0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756E855-BFAF-4C31-96A7-008CCB60185D}"/>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8F51317-957A-4134-B0E2-749178B233C3}" type="datetimeFigureOut">
              <a:rPr lang="de-DE" smtClean="0"/>
              <a:t>01.02.2024</a:t>
            </a:fld>
            <a:endParaRPr lang="de-DE"/>
          </a:p>
        </p:txBody>
      </p:sp>
      <p:sp>
        <p:nvSpPr>
          <p:cNvPr id="4" name="Fußzeilenplatzhalter 3">
            <a:extLst>
              <a:ext uri="{FF2B5EF4-FFF2-40B4-BE49-F238E27FC236}">
                <a16:creationId xmlns:a16="http://schemas.microsoft.com/office/drawing/2014/main" id="{6A8934AA-2D2D-43E4-AE13-DD742A99FF89}"/>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03240E1-26CD-4A2C-AFDC-989157372B8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9C75A60-7A39-4B1D-94E9-FBC587184995}" type="slidenum">
              <a:rPr lang="de-DE" smtClean="0"/>
              <a:t>‹Nr.›</a:t>
            </a:fld>
            <a:endParaRPr lang="de-DE"/>
          </a:p>
        </p:txBody>
      </p:sp>
    </p:spTree>
    <p:extLst>
      <p:ext uri="{BB962C8B-B14F-4D97-AF65-F5344CB8AC3E}">
        <p14:creationId xmlns:p14="http://schemas.microsoft.com/office/powerpoint/2010/main" val="17531881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4F450EE-1603-4B2A-8F66-F35FACFE12C8}" type="datetimeFigureOut">
              <a:rPr lang="de-DE" smtClean="0"/>
              <a:pPr/>
              <a:t>01.02.2024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55F4EF-4722-40CB-8B75-9A686DFC1692}" type="slidenum">
              <a:rPr lang="de-DE" smtClean="0"/>
              <a:pPr/>
              <a:t>‹Nr.›</a:t>
            </a:fld>
            <a:endParaRPr lang="de-DE"/>
          </a:p>
        </p:txBody>
      </p:sp>
    </p:spTree>
    <p:extLst>
      <p:ext uri="{BB962C8B-B14F-4D97-AF65-F5344CB8AC3E}">
        <p14:creationId xmlns:p14="http://schemas.microsoft.com/office/powerpoint/2010/main" val="39796051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755F4EF-4722-40CB-8B75-9A686DFC1692}" type="slidenum">
              <a:rPr lang="de-DE" smtClean="0"/>
              <a:pPr/>
              <a:t>1</a:t>
            </a:fld>
            <a:endParaRPr lang="de-DE"/>
          </a:p>
        </p:txBody>
      </p:sp>
      <p:sp>
        <p:nvSpPr>
          <p:cNvPr id="5" name="Fußzeilenplatzhalter 4">
            <a:extLst>
              <a:ext uri="{FF2B5EF4-FFF2-40B4-BE49-F238E27FC236}">
                <a16:creationId xmlns:a16="http://schemas.microsoft.com/office/drawing/2014/main" id="{326A4A35-A1CF-415D-8135-FFE9670C850A}"/>
              </a:ext>
            </a:extLst>
          </p:cNvPr>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275431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10</a:t>
            </a:fld>
            <a:endParaRPr lang="de-DE"/>
          </a:p>
        </p:txBody>
      </p:sp>
    </p:spTree>
    <p:extLst>
      <p:ext uri="{BB962C8B-B14F-4D97-AF65-F5344CB8AC3E}">
        <p14:creationId xmlns:p14="http://schemas.microsoft.com/office/powerpoint/2010/main" val="204060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11</a:t>
            </a:fld>
            <a:endParaRPr lang="de-DE"/>
          </a:p>
        </p:txBody>
      </p:sp>
    </p:spTree>
    <p:extLst>
      <p:ext uri="{BB962C8B-B14F-4D97-AF65-F5344CB8AC3E}">
        <p14:creationId xmlns:p14="http://schemas.microsoft.com/office/powerpoint/2010/main" val="1300532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12</a:t>
            </a:fld>
            <a:endParaRPr lang="de-DE"/>
          </a:p>
        </p:txBody>
      </p:sp>
    </p:spTree>
    <p:extLst>
      <p:ext uri="{BB962C8B-B14F-4D97-AF65-F5344CB8AC3E}">
        <p14:creationId xmlns:p14="http://schemas.microsoft.com/office/powerpoint/2010/main" val="1218478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13</a:t>
            </a:fld>
            <a:endParaRPr lang="de-DE"/>
          </a:p>
        </p:txBody>
      </p:sp>
    </p:spTree>
    <p:extLst>
      <p:ext uri="{BB962C8B-B14F-4D97-AF65-F5344CB8AC3E}">
        <p14:creationId xmlns:p14="http://schemas.microsoft.com/office/powerpoint/2010/main" val="2499792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14</a:t>
            </a:fld>
            <a:endParaRPr lang="de-DE"/>
          </a:p>
        </p:txBody>
      </p:sp>
    </p:spTree>
    <p:extLst>
      <p:ext uri="{BB962C8B-B14F-4D97-AF65-F5344CB8AC3E}">
        <p14:creationId xmlns:p14="http://schemas.microsoft.com/office/powerpoint/2010/main" val="984018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15</a:t>
            </a:fld>
            <a:endParaRPr lang="de-DE"/>
          </a:p>
        </p:txBody>
      </p:sp>
    </p:spTree>
    <p:extLst>
      <p:ext uri="{BB962C8B-B14F-4D97-AF65-F5344CB8AC3E}">
        <p14:creationId xmlns:p14="http://schemas.microsoft.com/office/powerpoint/2010/main" val="1783954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16</a:t>
            </a:fld>
            <a:endParaRPr lang="de-DE"/>
          </a:p>
        </p:txBody>
      </p:sp>
    </p:spTree>
    <p:extLst>
      <p:ext uri="{BB962C8B-B14F-4D97-AF65-F5344CB8AC3E}">
        <p14:creationId xmlns:p14="http://schemas.microsoft.com/office/powerpoint/2010/main" val="409206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17</a:t>
            </a:fld>
            <a:endParaRPr lang="de-DE"/>
          </a:p>
        </p:txBody>
      </p:sp>
    </p:spTree>
    <p:extLst>
      <p:ext uri="{BB962C8B-B14F-4D97-AF65-F5344CB8AC3E}">
        <p14:creationId xmlns:p14="http://schemas.microsoft.com/office/powerpoint/2010/main" val="171409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18</a:t>
            </a:fld>
            <a:endParaRPr lang="de-DE"/>
          </a:p>
        </p:txBody>
      </p:sp>
    </p:spTree>
    <p:extLst>
      <p:ext uri="{BB962C8B-B14F-4D97-AF65-F5344CB8AC3E}">
        <p14:creationId xmlns:p14="http://schemas.microsoft.com/office/powerpoint/2010/main" val="3972913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21</a:t>
            </a:fld>
            <a:endParaRPr lang="de-DE"/>
          </a:p>
        </p:txBody>
      </p:sp>
    </p:spTree>
    <p:extLst>
      <p:ext uri="{BB962C8B-B14F-4D97-AF65-F5344CB8AC3E}">
        <p14:creationId xmlns:p14="http://schemas.microsoft.com/office/powerpoint/2010/main" val="330308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2</a:t>
            </a:fld>
            <a:endParaRPr lang="de-DE"/>
          </a:p>
        </p:txBody>
      </p:sp>
    </p:spTree>
    <p:extLst>
      <p:ext uri="{BB962C8B-B14F-4D97-AF65-F5344CB8AC3E}">
        <p14:creationId xmlns:p14="http://schemas.microsoft.com/office/powerpoint/2010/main" val="124426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3</a:t>
            </a:fld>
            <a:endParaRPr lang="de-DE"/>
          </a:p>
        </p:txBody>
      </p:sp>
    </p:spTree>
    <p:extLst>
      <p:ext uri="{BB962C8B-B14F-4D97-AF65-F5344CB8AC3E}">
        <p14:creationId xmlns:p14="http://schemas.microsoft.com/office/powerpoint/2010/main" val="159458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4</a:t>
            </a:fld>
            <a:endParaRPr lang="de-DE"/>
          </a:p>
        </p:txBody>
      </p:sp>
    </p:spTree>
    <p:extLst>
      <p:ext uri="{BB962C8B-B14F-4D97-AF65-F5344CB8AC3E}">
        <p14:creationId xmlns:p14="http://schemas.microsoft.com/office/powerpoint/2010/main" val="307079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5</a:t>
            </a:fld>
            <a:endParaRPr lang="de-DE"/>
          </a:p>
        </p:txBody>
      </p:sp>
    </p:spTree>
    <p:extLst>
      <p:ext uri="{BB962C8B-B14F-4D97-AF65-F5344CB8AC3E}">
        <p14:creationId xmlns:p14="http://schemas.microsoft.com/office/powerpoint/2010/main" val="360339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6</a:t>
            </a:fld>
            <a:endParaRPr lang="de-DE"/>
          </a:p>
        </p:txBody>
      </p:sp>
    </p:spTree>
    <p:extLst>
      <p:ext uri="{BB962C8B-B14F-4D97-AF65-F5344CB8AC3E}">
        <p14:creationId xmlns:p14="http://schemas.microsoft.com/office/powerpoint/2010/main" val="158880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7</a:t>
            </a:fld>
            <a:endParaRPr lang="de-DE"/>
          </a:p>
        </p:txBody>
      </p:sp>
    </p:spTree>
    <p:extLst>
      <p:ext uri="{BB962C8B-B14F-4D97-AF65-F5344CB8AC3E}">
        <p14:creationId xmlns:p14="http://schemas.microsoft.com/office/powerpoint/2010/main" val="200190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8</a:t>
            </a:fld>
            <a:endParaRPr lang="de-DE"/>
          </a:p>
        </p:txBody>
      </p:sp>
    </p:spTree>
    <p:extLst>
      <p:ext uri="{BB962C8B-B14F-4D97-AF65-F5344CB8AC3E}">
        <p14:creationId xmlns:p14="http://schemas.microsoft.com/office/powerpoint/2010/main" val="249395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E755F4EF-4722-40CB-8B75-9A686DFC1692}" type="slidenum">
              <a:rPr lang="de-DE" smtClean="0"/>
              <a:pPr/>
              <a:t>9</a:t>
            </a:fld>
            <a:endParaRPr lang="de-DE"/>
          </a:p>
        </p:txBody>
      </p:sp>
    </p:spTree>
    <p:extLst>
      <p:ext uri="{BB962C8B-B14F-4D97-AF65-F5344CB8AC3E}">
        <p14:creationId xmlns:p14="http://schemas.microsoft.com/office/powerpoint/2010/main" val="314527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922AA4E-1D0A-4911-B1AC-87351772D748}" type="datetime1">
              <a:rPr lang="de-DE" smtClean="0"/>
              <a:t>01.02.2024</a:t>
            </a:fld>
            <a:endParaRPr lang="de-DE"/>
          </a:p>
        </p:txBody>
      </p:sp>
      <p:sp>
        <p:nvSpPr>
          <p:cNvPr id="5" name="Footer Placeholder 4"/>
          <p:cNvSpPr>
            <a:spLocks noGrp="1"/>
          </p:cNvSpPr>
          <p:nvPr>
            <p:ph type="ftr" sz="quarter" idx="11"/>
          </p:nvPr>
        </p:nvSpPr>
        <p:spPr/>
        <p:txBody>
          <a:bodyPr/>
          <a:lstStyle/>
          <a:p>
            <a:r>
              <a:rPr lang="de-DE"/>
              <a:t>Eltern-Informationsabend zum Übergang vom Kindergarten in die Grundschule </a:t>
            </a:r>
          </a:p>
        </p:txBody>
      </p:sp>
      <p:sp>
        <p:nvSpPr>
          <p:cNvPr id="6" name="Slide Number Placeholder 5"/>
          <p:cNvSpPr>
            <a:spLocks noGrp="1"/>
          </p:cNvSpPr>
          <p:nvPr>
            <p:ph type="sldNum" sz="quarter" idx="12"/>
          </p:nvPr>
        </p:nvSpPr>
        <p:spPr/>
        <p:txBody>
          <a:bodyPr/>
          <a:lstStyle/>
          <a:p>
            <a:fld id="{573E8263-E215-49A0-BA6D-40FA7A929A28}" type="slidenum">
              <a:rPr lang="de-DE" smtClean="0"/>
              <a:pPr/>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1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9C31750-B895-412E-872B-253829B98583}" type="datetime1">
              <a:rPr lang="de-DE" smtClean="0"/>
              <a:t>01.02.2024</a:t>
            </a:fld>
            <a:endParaRPr lang="de-DE"/>
          </a:p>
        </p:txBody>
      </p:sp>
      <p:sp>
        <p:nvSpPr>
          <p:cNvPr id="5" name="Footer Placeholder 4"/>
          <p:cNvSpPr>
            <a:spLocks noGrp="1"/>
          </p:cNvSpPr>
          <p:nvPr>
            <p:ph type="ftr" sz="quarter" idx="11"/>
          </p:nvPr>
        </p:nvSpPr>
        <p:spPr/>
        <p:txBody>
          <a:bodyPr/>
          <a:lstStyle/>
          <a:p>
            <a:r>
              <a:rPr lang="de-DE"/>
              <a:t>Eltern-Informationsabend zum Übergang vom Kindergarten in die Grundschule </a:t>
            </a:r>
          </a:p>
        </p:txBody>
      </p:sp>
      <p:sp>
        <p:nvSpPr>
          <p:cNvPr id="6" name="Slide Number Placeholder 5"/>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199747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745243D-7E11-4275-86DF-5761F7C1E108}" type="datetime1">
              <a:rPr lang="de-DE" smtClean="0"/>
              <a:t>01.02.2024</a:t>
            </a:fld>
            <a:endParaRPr lang="de-DE"/>
          </a:p>
        </p:txBody>
      </p:sp>
      <p:sp>
        <p:nvSpPr>
          <p:cNvPr id="5" name="Footer Placeholder 4"/>
          <p:cNvSpPr>
            <a:spLocks noGrp="1"/>
          </p:cNvSpPr>
          <p:nvPr>
            <p:ph type="ftr" sz="quarter" idx="11"/>
          </p:nvPr>
        </p:nvSpPr>
        <p:spPr/>
        <p:txBody>
          <a:bodyPr/>
          <a:lstStyle/>
          <a:p>
            <a:r>
              <a:rPr lang="de-DE"/>
              <a:t>Eltern-Informationsabend zum Übergang vom Kindergarten in die Grundschule </a:t>
            </a:r>
          </a:p>
        </p:txBody>
      </p:sp>
      <p:sp>
        <p:nvSpPr>
          <p:cNvPr id="6" name="Slide Number Placeholder 5"/>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238605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B98A155-7468-4987-BA19-8DE8FC9C0F81}" type="datetime1">
              <a:rPr lang="de-DE" smtClean="0"/>
              <a:t>01.02.2024</a:t>
            </a:fld>
            <a:endParaRPr lang="de-DE"/>
          </a:p>
        </p:txBody>
      </p:sp>
      <p:sp>
        <p:nvSpPr>
          <p:cNvPr id="5" name="Footer Placeholder 4"/>
          <p:cNvSpPr>
            <a:spLocks noGrp="1"/>
          </p:cNvSpPr>
          <p:nvPr>
            <p:ph type="ftr" sz="quarter" idx="11"/>
          </p:nvPr>
        </p:nvSpPr>
        <p:spPr/>
        <p:txBody>
          <a:bodyPr/>
          <a:lstStyle/>
          <a:p>
            <a:r>
              <a:rPr lang="de-DE"/>
              <a:t>Eltern-Informationsabend zum Übergang vom Kindergarten in die Grundschule </a:t>
            </a:r>
          </a:p>
        </p:txBody>
      </p:sp>
      <p:sp>
        <p:nvSpPr>
          <p:cNvPr id="6" name="Slide Number Placeholder 5"/>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1136953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454A855-2BB3-44D9-944F-4BE73BFB6EEB}" type="datetime1">
              <a:rPr lang="de-DE" smtClean="0"/>
              <a:t>01.02.2024</a:t>
            </a:fld>
            <a:endParaRPr lang="de-DE"/>
          </a:p>
        </p:txBody>
      </p:sp>
      <p:sp>
        <p:nvSpPr>
          <p:cNvPr id="5" name="Footer Placeholder 4"/>
          <p:cNvSpPr>
            <a:spLocks noGrp="1"/>
          </p:cNvSpPr>
          <p:nvPr>
            <p:ph type="ftr" sz="quarter" idx="11"/>
          </p:nvPr>
        </p:nvSpPr>
        <p:spPr/>
        <p:txBody>
          <a:bodyPr/>
          <a:lstStyle/>
          <a:p>
            <a:r>
              <a:rPr lang="de-DE"/>
              <a:t>Eltern-Informationsabend zum Übergang vom Kindergarten in die Grundschule </a:t>
            </a:r>
          </a:p>
        </p:txBody>
      </p:sp>
      <p:sp>
        <p:nvSpPr>
          <p:cNvPr id="6" name="Slide Number Placeholder 5"/>
          <p:cNvSpPr>
            <a:spLocks noGrp="1"/>
          </p:cNvSpPr>
          <p:nvPr>
            <p:ph type="sldNum" sz="quarter" idx="12"/>
          </p:nvPr>
        </p:nvSpPr>
        <p:spPr/>
        <p:txBody>
          <a:bodyPr/>
          <a:lstStyle/>
          <a:p>
            <a:fld id="{573E8263-E215-49A0-BA6D-40FA7A929A28}" type="slidenum">
              <a:rPr lang="de-DE" smtClean="0"/>
              <a:pPr/>
              <a:t>‹Nr.›</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6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0EC2B4A-EB7A-492B-9C8B-D3F62EF7665A}" type="datetime1">
              <a:rPr lang="de-DE" smtClean="0"/>
              <a:t>01.02.2024</a:t>
            </a:fld>
            <a:endParaRPr lang="de-DE"/>
          </a:p>
        </p:txBody>
      </p:sp>
      <p:sp>
        <p:nvSpPr>
          <p:cNvPr id="6" name="Footer Placeholder 5"/>
          <p:cNvSpPr>
            <a:spLocks noGrp="1"/>
          </p:cNvSpPr>
          <p:nvPr>
            <p:ph type="ftr" sz="quarter" idx="11"/>
          </p:nvPr>
        </p:nvSpPr>
        <p:spPr/>
        <p:txBody>
          <a:bodyPr/>
          <a:lstStyle/>
          <a:p>
            <a:r>
              <a:rPr lang="de-DE"/>
              <a:t>Eltern-Informationsabend zum Übergang vom Kindergarten in die Grundschule </a:t>
            </a:r>
          </a:p>
        </p:txBody>
      </p:sp>
      <p:sp>
        <p:nvSpPr>
          <p:cNvPr id="7" name="Slide Number Placeholder 6"/>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179407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97280" y="2582334"/>
            <a:ext cx="4937760" cy="3378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17920" y="2582334"/>
            <a:ext cx="4937760" cy="3378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D0D9146-AA99-4D26-99DB-FDD1637EE2BE}" type="datetime1">
              <a:rPr lang="de-DE" smtClean="0"/>
              <a:t>01.02.2024</a:t>
            </a:fld>
            <a:endParaRPr lang="de-DE"/>
          </a:p>
        </p:txBody>
      </p:sp>
      <p:sp>
        <p:nvSpPr>
          <p:cNvPr id="8" name="Footer Placeholder 7"/>
          <p:cNvSpPr>
            <a:spLocks noGrp="1"/>
          </p:cNvSpPr>
          <p:nvPr>
            <p:ph type="ftr" sz="quarter" idx="11"/>
          </p:nvPr>
        </p:nvSpPr>
        <p:spPr/>
        <p:txBody>
          <a:bodyPr/>
          <a:lstStyle/>
          <a:p>
            <a:r>
              <a:rPr lang="de-DE"/>
              <a:t>Eltern-Informationsabend zum Übergang vom Kindergarten in die Grundschule </a:t>
            </a:r>
          </a:p>
        </p:txBody>
      </p:sp>
      <p:sp>
        <p:nvSpPr>
          <p:cNvPr id="9" name="Slide Number Placeholder 8"/>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410519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0E6A0B5-B55B-4168-AA0E-E16D70FE6107}" type="datetime1">
              <a:rPr lang="de-DE" smtClean="0"/>
              <a:t>01.02.2024</a:t>
            </a:fld>
            <a:endParaRPr lang="de-DE"/>
          </a:p>
        </p:txBody>
      </p:sp>
      <p:sp>
        <p:nvSpPr>
          <p:cNvPr id="4" name="Footer Placeholder 3"/>
          <p:cNvSpPr>
            <a:spLocks noGrp="1"/>
          </p:cNvSpPr>
          <p:nvPr>
            <p:ph type="ftr" sz="quarter" idx="11"/>
          </p:nvPr>
        </p:nvSpPr>
        <p:spPr/>
        <p:txBody>
          <a:bodyPr/>
          <a:lstStyle/>
          <a:p>
            <a:r>
              <a:rPr lang="de-DE"/>
              <a:t>Eltern-Informationsabend zum Übergang vom Kindergarten in die Grundschule </a:t>
            </a:r>
          </a:p>
        </p:txBody>
      </p:sp>
      <p:sp>
        <p:nvSpPr>
          <p:cNvPr id="5" name="Slide Number Placeholder 4"/>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302168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A9B16F-5419-417E-B6E3-8BDDFF9D08B3}" type="datetime1">
              <a:rPr lang="de-DE" smtClean="0"/>
              <a:t>01.02.2024</a:t>
            </a:fld>
            <a:endParaRPr lang="de-DE"/>
          </a:p>
        </p:txBody>
      </p:sp>
      <p:sp>
        <p:nvSpPr>
          <p:cNvPr id="8" name="Footer Placeholder 7"/>
          <p:cNvSpPr>
            <a:spLocks noGrp="1"/>
          </p:cNvSpPr>
          <p:nvPr>
            <p:ph type="ftr" sz="quarter" idx="11"/>
          </p:nvPr>
        </p:nvSpPr>
        <p:spPr/>
        <p:txBody>
          <a:bodyPr/>
          <a:lstStyle>
            <a:lvl1pPr>
              <a:defRPr>
                <a:solidFill>
                  <a:srgbClr val="FFFFFF"/>
                </a:solidFill>
              </a:defRPr>
            </a:lvl1pPr>
          </a:lstStyle>
          <a:p>
            <a:r>
              <a:rPr lang="de-DE"/>
              <a:t>Eltern-Informationsabend zum Übergang vom Kindergarten in die Grundschule </a:t>
            </a:r>
          </a:p>
        </p:txBody>
      </p:sp>
      <p:sp>
        <p:nvSpPr>
          <p:cNvPr id="9" name="Slide Number Placeholder 8"/>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133392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2C4CBA8-A780-4403-9D4E-AABC7A8DC225}" type="datetime1">
              <a:rPr lang="de-DE" smtClean="0"/>
              <a:t>01.02.2024</a:t>
            </a:fld>
            <a:endParaRPr lang="de-D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DE"/>
              <a:t>Eltern-Informationsabend zum Übergang vom Kindergarten in die Grundschule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73E8263-E215-49A0-BA6D-40FA7A929A28}" type="slidenum">
              <a:rPr lang="de-DE" smtClean="0"/>
              <a:pPr/>
              <a:t>‹Nr.›</a:t>
            </a:fld>
            <a:endParaRPr lang="de-DE"/>
          </a:p>
        </p:txBody>
      </p:sp>
    </p:spTree>
    <p:extLst>
      <p:ext uri="{BB962C8B-B14F-4D97-AF65-F5344CB8AC3E}">
        <p14:creationId xmlns:p14="http://schemas.microsoft.com/office/powerpoint/2010/main" val="2979360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75058915-2348-4D4F-9575-777667E8C93E}" type="datetime1">
              <a:rPr lang="de-DE" smtClean="0"/>
              <a:t>01.02.2024</a:t>
            </a:fld>
            <a:endParaRPr lang="de-DE"/>
          </a:p>
        </p:txBody>
      </p:sp>
      <p:sp>
        <p:nvSpPr>
          <p:cNvPr id="6" name="Footer Placeholder 5"/>
          <p:cNvSpPr>
            <a:spLocks noGrp="1"/>
          </p:cNvSpPr>
          <p:nvPr>
            <p:ph type="ftr" sz="quarter" idx="11"/>
          </p:nvPr>
        </p:nvSpPr>
        <p:spPr/>
        <p:txBody>
          <a:bodyPr/>
          <a:lstStyle/>
          <a:p>
            <a:r>
              <a:rPr lang="de-DE"/>
              <a:t>Eltern-Informationsabend zum Übergang vom Kindergarten in die Grundschule </a:t>
            </a:r>
          </a:p>
        </p:txBody>
      </p:sp>
      <p:sp>
        <p:nvSpPr>
          <p:cNvPr id="7" name="Slide Number Placeholder 6"/>
          <p:cNvSpPr>
            <a:spLocks noGrp="1"/>
          </p:cNvSpPr>
          <p:nvPr>
            <p:ph type="sldNum" sz="quarter" idx="12"/>
          </p:nvPr>
        </p:nvSpPr>
        <p:spPr/>
        <p:txBody>
          <a:bodyPr/>
          <a:lstStyle/>
          <a:p>
            <a:fld id="{573E8263-E215-49A0-BA6D-40FA7A929A28}" type="slidenum">
              <a:rPr lang="de-DE" smtClean="0"/>
              <a:pPr/>
              <a:t>‹Nr.›</a:t>
            </a:fld>
            <a:endParaRPr lang="de-DE"/>
          </a:p>
        </p:txBody>
      </p:sp>
    </p:spTree>
    <p:extLst>
      <p:ext uri="{BB962C8B-B14F-4D97-AF65-F5344CB8AC3E}">
        <p14:creationId xmlns:p14="http://schemas.microsoft.com/office/powerpoint/2010/main" val="95756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9A89E01-03E9-40AE-A8F8-81B011A2CA82}" type="datetime1">
              <a:rPr lang="de-DE" smtClean="0"/>
              <a:t>01.02.2024</a:t>
            </a:fld>
            <a:endParaRPr lang="de-D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DE"/>
              <a:t>Eltern-Informationsabend zum Übergang vom Kindergarten in die Grundschule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73E8263-E215-49A0-BA6D-40FA7A929A28}" type="slidenum">
              <a:rPr lang="de-DE" smtClean="0"/>
              <a:pPr/>
              <a:t>‹Nr.›</a:t>
            </a:fld>
            <a:endParaRPr lang="de-D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827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hyperlink" Target="https://www.gs-wettmar.d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bin"/></Relationships>
</file>

<file path=ppt/slides/_rels/slide14.xml.rels><?xml version="1.0" encoding="UTF-8" standalone="yes"?>
<Relationships xmlns="http://schemas.openxmlformats.org/package/2006/relationships"><Relationship Id="rId3" Type="http://schemas.openxmlformats.org/officeDocument/2006/relationships/hyperlink" Target="https://www.gs-wettmar.de/unsere-schule/betreuu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gs-wettmar.de/der-nachmittag/hort/" TargetMode="External"/><Relationship Id="rId4" Type="http://schemas.openxmlformats.org/officeDocument/2006/relationships/hyperlink" Target="https://www.gs-wettmar.de/der-nachmittag/og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s-wettmar.de/der-nachmittag/konzep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hyperlink" Target="http://www.pestalozzi-stiftung-mensa.d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iserv-akademie.de/" TargetMode="External"/><Relationship Id="rId5" Type="http://schemas.openxmlformats.org/officeDocument/2006/relationships/hyperlink" Target="https://www.gs-wettmar.de/iserv/einwilligungserkl%C3%A4rung/" TargetMode="External"/><Relationship Id="rId4" Type="http://schemas.openxmlformats.org/officeDocument/2006/relationships/hyperlink" Target="https://www.gs-wettmar.de/iserv/"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bin"/><Relationship Id="rId7" Type="http://schemas.openxmlformats.org/officeDocument/2006/relationships/hyperlink" Target="https://navigator.burgwedel.de/poi-906000219-20520.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sekretariat@grundschule-wtm.de" TargetMode="External"/><Relationship Id="rId5" Type="http://schemas.openxmlformats.org/officeDocument/2006/relationships/image" Target="../media/image32.png"/><Relationship Id="rId10" Type="http://schemas.openxmlformats.org/officeDocument/2006/relationships/hyperlink" Target="https://www.gs-wettmar.de/" TargetMode="External"/><Relationship Id="rId4" Type="http://schemas.openxmlformats.org/officeDocument/2006/relationships/image" Target="../media/image31.png"/><Relationship Id="rId9"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de/photos/familie-urlaub-gemeinsam-freizeit-1517192/8" TargetMode="External"/><Relationship Id="rId3" Type="http://schemas.openxmlformats.org/officeDocument/2006/relationships/image" Target="../media/image9.bin"/><Relationship Id="rId7" Type="http://schemas.openxmlformats.org/officeDocument/2006/relationships/image" Target="../media/image13.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bin"/><Relationship Id="rId5" Type="http://schemas.openxmlformats.org/officeDocument/2006/relationships/image" Target="../media/image11.bin"/><Relationship Id="rId10" Type="http://schemas.openxmlformats.org/officeDocument/2006/relationships/image" Target="../media/image15.png"/><Relationship Id="rId4" Type="http://schemas.openxmlformats.org/officeDocument/2006/relationships/image" Target="../media/image10.bin"/><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141110" y="4455621"/>
            <a:ext cx="3417990" cy="1238616"/>
          </a:xfrm>
        </p:spPr>
        <p:txBody>
          <a:bodyPr>
            <a:normAutofit/>
          </a:bodyPr>
          <a:lstStyle/>
          <a:p>
            <a:pPr algn="ctr"/>
            <a:r>
              <a:rPr lang="de-DE" sz="2800" dirty="0">
                <a:solidFill>
                  <a:schemeClr val="tx1">
                    <a:lumMod val="85000"/>
                    <a:lumOff val="15000"/>
                  </a:schemeClr>
                </a:solidFill>
              </a:rPr>
              <a:t>Schuljahr </a:t>
            </a:r>
            <a:r>
              <a:rPr lang="de-DE" sz="3200" b="1" dirty="0">
                <a:solidFill>
                  <a:schemeClr val="tx1">
                    <a:lumMod val="85000"/>
                    <a:lumOff val="15000"/>
                  </a:schemeClr>
                </a:solidFill>
              </a:rPr>
              <a:t>2024/25</a:t>
            </a:r>
          </a:p>
        </p:txBody>
      </p:sp>
      <p:sp>
        <p:nvSpPr>
          <p:cNvPr id="4" name="Fußzeilenplatzhalter 3"/>
          <p:cNvSpPr>
            <a:spLocks noGrp="1"/>
          </p:cNvSpPr>
          <p:nvPr>
            <p:ph type="ftr" sz="quarter" idx="11"/>
          </p:nvPr>
        </p:nvSpPr>
        <p:spPr>
          <a:xfrm>
            <a:off x="3366144" y="6450641"/>
            <a:ext cx="5320655" cy="365125"/>
          </a:xfrm>
        </p:spPr>
        <p:txBody>
          <a:bodyPr>
            <a:noAutofit/>
          </a:bodyPr>
          <a:lstStyle/>
          <a:p>
            <a:pPr>
              <a:spcAft>
                <a:spcPts val="600"/>
              </a:spcAft>
            </a:pPr>
            <a:r>
              <a:rPr lang="de-DE" sz="1050" dirty="0"/>
              <a:t>Eltern-Informationsabend zum Übergang vom Kindergarten in die Grundschule </a:t>
            </a:r>
          </a:p>
        </p:txBody>
      </p:sp>
      <p:pic>
        <p:nvPicPr>
          <p:cNvPr id="6" name="Grafik 5">
            <a:extLst>
              <a:ext uri="{FF2B5EF4-FFF2-40B4-BE49-F238E27FC236}">
                <a16:creationId xmlns:a16="http://schemas.microsoft.com/office/drawing/2014/main" id="{0F11DB1D-125F-4E83-B506-DBAB8B50D66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5112" y="628443"/>
            <a:ext cx="3109608" cy="2223370"/>
          </a:xfrm>
          <a:prstGeom prst="rect">
            <a:avLst/>
          </a:prstGeom>
        </p:spPr>
      </p:pic>
      <p:sp>
        <p:nvSpPr>
          <p:cNvPr id="33" name="Textfeld 32">
            <a:hlinkClick r:id="rId4"/>
            <a:extLst>
              <a:ext uri="{FF2B5EF4-FFF2-40B4-BE49-F238E27FC236}">
                <a16:creationId xmlns:a16="http://schemas.microsoft.com/office/drawing/2014/main" id="{EDB764C3-0625-4BB6-86F4-A85F5AA8C511}"/>
              </a:ext>
            </a:extLst>
          </p:cNvPr>
          <p:cNvSpPr txBox="1"/>
          <p:nvPr/>
        </p:nvSpPr>
        <p:spPr>
          <a:xfrm>
            <a:off x="8788747" y="5653116"/>
            <a:ext cx="2122716" cy="369332"/>
          </a:xfrm>
          <a:prstGeom prst="rect">
            <a:avLst/>
          </a:prstGeom>
          <a:noFill/>
        </p:spPr>
        <p:txBody>
          <a:bodyPr wrap="square">
            <a:spAutoFit/>
          </a:bodyPr>
          <a:lstStyle/>
          <a:p>
            <a:pPr eaLnBrk="1" hangingPunct="1"/>
            <a:r>
              <a:rPr lang="de-DE" altLang="de-DE" sz="1800" dirty="0">
                <a:solidFill>
                  <a:srgbClr val="0070C0"/>
                </a:solidFill>
              </a:rPr>
              <a:t>www.gs-wettmar.de</a:t>
            </a:r>
          </a:p>
        </p:txBody>
      </p:sp>
      <p:pic>
        <p:nvPicPr>
          <p:cNvPr id="7" name="Grafik 6">
            <a:extLst>
              <a:ext uri="{FF2B5EF4-FFF2-40B4-BE49-F238E27FC236}">
                <a16:creationId xmlns:a16="http://schemas.microsoft.com/office/drawing/2014/main" id="{FB9C407C-9D89-4A37-B8BF-FD72998A3F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713" y="590516"/>
            <a:ext cx="2607512" cy="2223370"/>
          </a:xfrm>
          <a:prstGeom prst="rect">
            <a:avLst/>
          </a:prstGeom>
        </p:spPr>
      </p:pic>
      <p:sp>
        <p:nvSpPr>
          <p:cNvPr id="9" name="Titel 8">
            <a:extLst>
              <a:ext uri="{FF2B5EF4-FFF2-40B4-BE49-F238E27FC236}">
                <a16:creationId xmlns:a16="http://schemas.microsoft.com/office/drawing/2014/main" id="{6AD518F8-A81D-4B2B-B491-66530FF0C983}"/>
              </a:ext>
            </a:extLst>
          </p:cNvPr>
          <p:cNvSpPr>
            <a:spLocks noGrp="1"/>
          </p:cNvSpPr>
          <p:nvPr>
            <p:ph type="ctrTitle"/>
          </p:nvPr>
        </p:nvSpPr>
        <p:spPr>
          <a:xfrm>
            <a:off x="354330" y="3164513"/>
            <a:ext cx="11483340" cy="978408"/>
          </a:xfrm>
        </p:spPr>
        <p:txBody>
          <a:bodyPr>
            <a:normAutofit/>
          </a:bodyPr>
          <a:lstStyle/>
          <a:p>
            <a:r>
              <a:rPr lang="de-DE" sz="3000" b="1" dirty="0">
                <a:solidFill>
                  <a:schemeClr val="accent1">
                    <a:lumMod val="50000"/>
                  </a:schemeClr>
                </a:solidFill>
              </a:rPr>
              <a:t>Eltern-Informationsabend zum Übergang vom Kindergarten in die Grundschule</a:t>
            </a:r>
          </a:p>
        </p:txBody>
      </p:sp>
      <p:pic>
        <p:nvPicPr>
          <p:cNvPr id="13" name="Grafik 12" descr="Ein Bild, das Text, Schild, ClipArt enthält.&#10;&#10;Automatisch generierte Beschreibung">
            <a:extLst>
              <a:ext uri="{FF2B5EF4-FFF2-40B4-BE49-F238E27FC236}">
                <a16:creationId xmlns:a16="http://schemas.microsoft.com/office/drawing/2014/main" id="{33A24FD9-A591-464D-B7C9-A3208B7E1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6889" y="1558377"/>
            <a:ext cx="3109608" cy="1417402"/>
          </a:xfrm>
          <a:prstGeom prst="rect">
            <a:avLst/>
          </a:prstGeom>
        </p:spPr>
      </p:pic>
    </p:spTree>
    <p:extLst>
      <p:ext uri="{BB962C8B-B14F-4D97-AF65-F5344CB8AC3E}">
        <p14:creationId xmlns:p14="http://schemas.microsoft.com/office/powerpoint/2010/main" val="3750929300"/>
      </p:ext>
    </p:extLst>
  </p:cSld>
  <p:clrMapOvr>
    <a:masterClrMapping/>
  </p:clrMapOvr>
  <mc:AlternateContent xmlns:mc="http://schemas.openxmlformats.org/markup-compatibility/2006" xmlns:p14="http://schemas.microsoft.com/office/powerpoint/2010/main">
    <mc:Choice Requires="p14">
      <p:transition spd="slow" p14:dur="1500" advTm="10605">
        <p:split orient="vert"/>
      </p:transition>
    </mc:Choice>
    <mc:Fallback xmlns="">
      <p:transition spd="slow" advTm="10605">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ußzeilenplatzhalter 1">
            <a:extLst>
              <a:ext uri="{FF2B5EF4-FFF2-40B4-BE49-F238E27FC236}">
                <a16:creationId xmlns:a16="http://schemas.microsoft.com/office/drawing/2014/main" id="{6A616BDA-66C8-4FB5-80B2-005A7C24B761}"/>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
        <p:nvSpPr>
          <p:cNvPr id="5" name="Textfeld 4">
            <a:extLst>
              <a:ext uri="{FF2B5EF4-FFF2-40B4-BE49-F238E27FC236}">
                <a16:creationId xmlns:a16="http://schemas.microsoft.com/office/drawing/2014/main" id="{49078993-CD0C-486A-AB30-599444074A76}"/>
              </a:ext>
            </a:extLst>
          </p:cNvPr>
          <p:cNvSpPr txBox="1"/>
          <p:nvPr/>
        </p:nvSpPr>
        <p:spPr>
          <a:xfrm>
            <a:off x="4621151" y="3449331"/>
            <a:ext cx="2561969" cy="338554"/>
          </a:xfrm>
          <a:prstGeom prst="rect">
            <a:avLst/>
          </a:prstGeom>
          <a:noFill/>
        </p:spPr>
        <p:txBody>
          <a:bodyPr wrap="square" rtlCol="0">
            <a:spAutoFit/>
          </a:bodyPr>
          <a:lstStyle/>
          <a:p>
            <a:r>
              <a:rPr lang="de-DE" sz="800" dirty="0">
                <a:solidFill>
                  <a:schemeClr val="bg1">
                    <a:lumMod val="65000"/>
                  </a:schemeClr>
                </a:solidFill>
              </a:rPr>
              <a:t>https://pixabay.com/de/photos/kinder-bewegung-park-%C3%B6ffentlichkeit-4964700/</a:t>
            </a:r>
          </a:p>
        </p:txBody>
      </p:sp>
      <p:sp>
        <p:nvSpPr>
          <p:cNvPr id="6" name="Textfeld 5">
            <a:extLst>
              <a:ext uri="{FF2B5EF4-FFF2-40B4-BE49-F238E27FC236}">
                <a16:creationId xmlns:a16="http://schemas.microsoft.com/office/drawing/2014/main" id="{B7D03C41-4EC9-43E2-B791-43772E66AD8D}"/>
              </a:ext>
            </a:extLst>
          </p:cNvPr>
          <p:cNvSpPr txBox="1"/>
          <p:nvPr/>
        </p:nvSpPr>
        <p:spPr>
          <a:xfrm>
            <a:off x="8973793" y="5854423"/>
            <a:ext cx="2792867" cy="338553"/>
          </a:xfrm>
          <a:prstGeom prst="rect">
            <a:avLst/>
          </a:prstGeom>
          <a:noFill/>
        </p:spPr>
        <p:txBody>
          <a:bodyPr wrap="square" rtlCol="0">
            <a:spAutoFit/>
          </a:bodyPr>
          <a:lstStyle/>
          <a:p>
            <a:r>
              <a:rPr lang="de-DE" sz="800" dirty="0">
                <a:solidFill>
                  <a:schemeClr val="bg1">
                    <a:lumMod val="65000"/>
                  </a:schemeClr>
                </a:solidFill>
              </a:rPr>
              <a:t>https://pixabay.com/de/photos/rollschuh-mobilit%C3%A4t-rollen-4178415/</a:t>
            </a:r>
          </a:p>
        </p:txBody>
      </p:sp>
      <p:sp>
        <p:nvSpPr>
          <p:cNvPr id="7" name="Textfeld 6">
            <a:extLst>
              <a:ext uri="{FF2B5EF4-FFF2-40B4-BE49-F238E27FC236}">
                <a16:creationId xmlns:a16="http://schemas.microsoft.com/office/drawing/2014/main" id="{71527836-3B34-4CD6-899D-B3156A6A304A}"/>
              </a:ext>
            </a:extLst>
          </p:cNvPr>
          <p:cNvSpPr txBox="1"/>
          <p:nvPr/>
        </p:nvSpPr>
        <p:spPr>
          <a:xfrm>
            <a:off x="4212573" y="5854422"/>
            <a:ext cx="2805288" cy="338554"/>
          </a:xfrm>
          <a:prstGeom prst="rect">
            <a:avLst/>
          </a:prstGeom>
          <a:noFill/>
        </p:spPr>
        <p:txBody>
          <a:bodyPr wrap="square" rtlCol="0">
            <a:spAutoFit/>
          </a:bodyPr>
          <a:lstStyle/>
          <a:p>
            <a:r>
              <a:rPr lang="de-DE" sz="800" dirty="0">
                <a:solidFill>
                  <a:schemeClr val="bg1">
                    <a:lumMod val="65000"/>
                  </a:schemeClr>
                </a:solidFill>
              </a:rPr>
              <a:t>https://pixabay.com/de/photos/m%C3%A4dchen-wandern-wald-pfad-anmelden-1746286/</a:t>
            </a:r>
          </a:p>
        </p:txBody>
      </p:sp>
      <p:sp>
        <p:nvSpPr>
          <p:cNvPr id="8" name="Textfeld 7">
            <a:extLst>
              <a:ext uri="{FF2B5EF4-FFF2-40B4-BE49-F238E27FC236}">
                <a16:creationId xmlns:a16="http://schemas.microsoft.com/office/drawing/2014/main" id="{418FDFC7-9CDB-4F2F-982A-25BB9DF01556}"/>
              </a:ext>
            </a:extLst>
          </p:cNvPr>
          <p:cNvSpPr txBox="1"/>
          <p:nvPr/>
        </p:nvSpPr>
        <p:spPr>
          <a:xfrm>
            <a:off x="9488727" y="3440392"/>
            <a:ext cx="2415343" cy="338553"/>
          </a:xfrm>
          <a:prstGeom prst="rect">
            <a:avLst/>
          </a:prstGeom>
          <a:noFill/>
        </p:spPr>
        <p:txBody>
          <a:bodyPr wrap="square" rtlCol="0">
            <a:spAutoFit/>
          </a:bodyPr>
          <a:lstStyle/>
          <a:p>
            <a:r>
              <a:rPr lang="de-DE" sz="800" dirty="0">
                <a:solidFill>
                  <a:schemeClr val="bg1">
                    <a:lumMod val="65000"/>
                  </a:schemeClr>
                </a:solidFill>
              </a:rPr>
              <a:t>https://pixabay.com/de/vectors/drei-m%C3%A4dchen-weiblich-kinder-1312869/</a:t>
            </a:r>
          </a:p>
        </p:txBody>
      </p:sp>
      <p:sp>
        <p:nvSpPr>
          <p:cNvPr id="11" name="Inhaltsplatzhalter 2">
            <a:extLst>
              <a:ext uri="{FF2B5EF4-FFF2-40B4-BE49-F238E27FC236}">
                <a16:creationId xmlns:a16="http://schemas.microsoft.com/office/drawing/2014/main" id="{986D7DBF-2CAB-411D-B7F0-6CD69B871F9C}"/>
              </a:ext>
            </a:extLst>
          </p:cNvPr>
          <p:cNvSpPr txBox="1">
            <a:spLocks/>
          </p:cNvSpPr>
          <p:nvPr/>
        </p:nvSpPr>
        <p:spPr>
          <a:xfrm>
            <a:off x="585216" y="441457"/>
            <a:ext cx="10959025" cy="10474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algn="ctr"/>
            <a:r>
              <a:rPr lang="de-DE" sz="2800" b="0" i="0" dirty="0">
                <a:solidFill>
                  <a:schemeClr val="bg1"/>
                </a:solidFill>
                <a:effectLst/>
              </a:rPr>
              <a:t>Regelmäßige Bewegung an der frischen Luft </a:t>
            </a:r>
          </a:p>
          <a:p>
            <a:pPr algn="ctr"/>
            <a:r>
              <a:rPr lang="de-DE" sz="2800" b="0" i="0" dirty="0">
                <a:solidFill>
                  <a:schemeClr val="bg1"/>
                </a:solidFill>
                <a:effectLst/>
              </a:rPr>
              <a:t>ist sehr wichtig für die Gesundheit und das Wohlbefinden. </a:t>
            </a:r>
            <a:endParaRPr lang="de-DE" sz="2800" dirty="0">
              <a:solidFill>
                <a:schemeClr val="bg1"/>
              </a:solidFill>
            </a:endParaRPr>
          </a:p>
        </p:txBody>
      </p:sp>
      <p:pic>
        <p:nvPicPr>
          <p:cNvPr id="10" name="Grafik 9" descr="Ein Bild, das Text, Boden, draußen, klein enthält.&#10;&#10;Automatisch generierte Beschreibung">
            <a:extLst>
              <a:ext uri="{FF2B5EF4-FFF2-40B4-BE49-F238E27FC236}">
                <a16:creationId xmlns:a16="http://schemas.microsoft.com/office/drawing/2014/main" id="{96798139-453A-4D09-BB2B-A836D0CBF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728" y="1629000"/>
            <a:ext cx="2700000" cy="1800000"/>
          </a:xfrm>
          <a:prstGeom prst="rect">
            <a:avLst/>
          </a:prstGeom>
        </p:spPr>
      </p:pic>
      <p:pic>
        <p:nvPicPr>
          <p:cNvPr id="13" name="Grafik 12" descr="Ein Bild, das Fahrrad, Transport enthält.&#10;&#10;Automatisch generierte Beschreibung">
            <a:extLst>
              <a:ext uri="{FF2B5EF4-FFF2-40B4-BE49-F238E27FC236}">
                <a16:creationId xmlns:a16="http://schemas.microsoft.com/office/drawing/2014/main" id="{E88F61AE-6F46-4514-B547-AED31B52A67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27" t="17515" r="21539" b="12445"/>
          <a:stretch/>
        </p:blipFill>
        <p:spPr>
          <a:xfrm>
            <a:off x="783159" y="1737861"/>
            <a:ext cx="1257564" cy="1800000"/>
          </a:xfrm>
          <a:prstGeom prst="rect">
            <a:avLst/>
          </a:prstGeom>
        </p:spPr>
      </p:pic>
      <p:pic>
        <p:nvPicPr>
          <p:cNvPr id="17" name="Grafik 16" descr="Ein Bild, das Gras, Schlittschuhlaufen, draußen, Straße enthält.&#10;&#10;Automatisch generierte Beschreibung">
            <a:extLst>
              <a:ext uri="{FF2B5EF4-FFF2-40B4-BE49-F238E27FC236}">
                <a16:creationId xmlns:a16="http://schemas.microsoft.com/office/drawing/2014/main" id="{4426CC8B-7D06-4F8F-8AA3-CED6136CA0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609" y="3979959"/>
            <a:ext cx="2700000" cy="1800000"/>
          </a:xfrm>
          <a:prstGeom prst="rect">
            <a:avLst/>
          </a:prstGeom>
        </p:spPr>
      </p:pic>
      <p:pic>
        <p:nvPicPr>
          <p:cNvPr id="19" name="Grafik 18" descr="Ein Bild, das dunkel, Nachthimmel enthält.&#10;&#10;Automatisch generierte Beschreibung">
            <a:extLst>
              <a:ext uri="{FF2B5EF4-FFF2-40B4-BE49-F238E27FC236}">
                <a16:creationId xmlns:a16="http://schemas.microsoft.com/office/drawing/2014/main" id="{7AE95C30-9A98-416D-A895-7C4F1536F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3347" y="1592906"/>
            <a:ext cx="2172500" cy="1800000"/>
          </a:xfrm>
          <a:prstGeom prst="rect">
            <a:avLst/>
          </a:prstGeom>
        </p:spPr>
      </p:pic>
      <p:pic>
        <p:nvPicPr>
          <p:cNvPr id="21" name="Grafik 20" descr="Ein Bild, das Boden, Baum, draußen, Pink enthält.&#10;&#10;Automatisch generierte Beschreibung">
            <a:extLst>
              <a:ext uri="{FF2B5EF4-FFF2-40B4-BE49-F238E27FC236}">
                <a16:creationId xmlns:a16="http://schemas.microsoft.com/office/drawing/2014/main" id="{3BB4DDC4-9E17-46CF-AFD1-207A06D7F7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5252" y="3979959"/>
            <a:ext cx="2782609" cy="1800000"/>
          </a:xfrm>
          <a:prstGeom prst="rect">
            <a:avLst/>
          </a:prstGeom>
        </p:spPr>
      </p:pic>
      <p:sp>
        <p:nvSpPr>
          <p:cNvPr id="22" name="Textfeld 21">
            <a:extLst>
              <a:ext uri="{FF2B5EF4-FFF2-40B4-BE49-F238E27FC236}">
                <a16:creationId xmlns:a16="http://schemas.microsoft.com/office/drawing/2014/main" id="{1F2C2127-6284-468F-BC26-F486142CC3D2}"/>
              </a:ext>
            </a:extLst>
          </p:cNvPr>
          <p:cNvSpPr txBox="1"/>
          <p:nvPr/>
        </p:nvSpPr>
        <p:spPr>
          <a:xfrm>
            <a:off x="2357610" y="1870582"/>
            <a:ext cx="1964613" cy="132343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n-US"/>
            </a:defPPr>
            <a:lvl1pPr algn="ctr">
              <a:defRPr sz="1600"/>
            </a:lvl1pPr>
          </a:lstStyle>
          <a:p>
            <a:r>
              <a:rPr lang="de-DE" dirty="0"/>
              <a:t>Bewegung an der frischen Luft lässt uns tiefer durchatmen und wirkt so wie eine Sauerstoffdusche. </a:t>
            </a:r>
          </a:p>
        </p:txBody>
      </p:sp>
      <p:sp>
        <p:nvSpPr>
          <p:cNvPr id="23" name="Textfeld 22">
            <a:extLst>
              <a:ext uri="{FF2B5EF4-FFF2-40B4-BE49-F238E27FC236}">
                <a16:creationId xmlns:a16="http://schemas.microsoft.com/office/drawing/2014/main" id="{C2BB20BD-EAC3-4120-956A-B3A3A638C2DD}"/>
              </a:ext>
            </a:extLst>
          </p:cNvPr>
          <p:cNvSpPr txBox="1"/>
          <p:nvPr/>
        </p:nvSpPr>
        <p:spPr>
          <a:xfrm>
            <a:off x="7717536" y="1718445"/>
            <a:ext cx="1786114" cy="156966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lgn="ctr">
              <a:defRPr sz="1600"/>
            </a:lvl1pPr>
          </a:lstStyle>
          <a:p>
            <a:r>
              <a:rPr lang="de-DE" dirty="0"/>
              <a:t>Bewegung an der frischen Luft gibt neue Kraft und Energie und sie verbessert auch die Stimmung.</a:t>
            </a:r>
          </a:p>
        </p:txBody>
      </p:sp>
      <p:sp>
        <p:nvSpPr>
          <p:cNvPr id="24" name="Textfeld 23">
            <a:extLst>
              <a:ext uri="{FF2B5EF4-FFF2-40B4-BE49-F238E27FC236}">
                <a16:creationId xmlns:a16="http://schemas.microsoft.com/office/drawing/2014/main" id="{13098CF8-482E-4E48-9090-87EC8858EECA}"/>
              </a:ext>
            </a:extLst>
          </p:cNvPr>
          <p:cNvSpPr txBox="1"/>
          <p:nvPr/>
        </p:nvSpPr>
        <p:spPr>
          <a:xfrm>
            <a:off x="413979" y="4315000"/>
            <a:ext cx="1829658" cy="132343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600"/>
            </a:lvl1pPr>
          </a:lstStyle>
          <a:p>
            <a:r>
              <a:rPr lang="de-DE" dirty="0"/>
              <a:t>Das Gehirn braucht den Sauerstoff, um effektiv und konzentriert arbeiten zu können.</a:t>
            </a:r>
          </a:p>
        </p:txBody>
      </p:sp>
      <p:sp>
        <p:nvSpPr>
          <p:cNvPr id="25" name="Textfeld 24">
            <a:extLst>
              <a:ext uri="{FF2B5EF4-FFF2-40B4-BE49-F238E27FC236}">
                <a16:creationId xmlns:a16="http://schemas.microsoft.com/office/drawing/2014/main" id="{4B7F90A4-256C-405F-8327-48BEF0467BE2}"/>
              </a:ext>
            </a:extLst>
          </p:cNvPr>
          <p:cNvSpPr txBox="1"/>
          <p:nvPr/>
        </p:nvSpPr>
        <p:spPr>
          <a:xfrm>
            <a:off x="7132678" y="3787312"/>
            <a:ext cx="1786114" cy="206210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DE" sz="1600" dirty="0"/>
              <a:t>Draußen zu spielen bedeutet auch, Handlungen eigenständig zu initiieren, Risiken abzuschätzen und Entscheidungen zu treffen. </a:t>
            </a:r>
          </a:p>
        </p:txBody>
      </p:sp>
      <p:sp>
        <p:nvSpPr>
          <p:cNvPr id="2" name="Textfeld 1">
            <a:extLst>
              <a:ext uri="{FF2B5EF4-FFF2-40B4-BE49-F238E27FC236}">
                <a16:creationId xmlns:a16="http://schemas.microsoft.com/office/drawing/2014/main" id="{08797C6F-EA29-4505-8C59-2D45D8FA1768}"/>
              </a:ext>
            </a:extLst>
          </p:cNvPr>
          <p:cNvSpPr txBox="1"/>
          <p:nvPr/>
        </p:nvSpPr>
        <p:spPr>
          <a:xfrm>
            <a:off x="392222" y="3437858"/>
            <a:ext cx="2069948" cy="349454"/>
          </a:xfrm>
          <a:prstGeom prst="rect">
            <a:avLst/>
          </a:prstGeom>
          <a:noFill/>
        </p:spPr>
        <p:txBody>
          <a:bodyPr wrap="square" rtlCol="0">
            <a:spAutoFit/>
          </a:bodyPr>
          <a:lstStyle/>
          <a:p>
            <a:r>
              <a:rPr lang="de-DE" sz="800" dirty="0">
                <a:solidFill>
                  <a:schemeClr val="bg1">
                    <a:lumMod val="65000"/>
                  </a:schemeClr>
                </a:solidFill>
              </a:rPr>
              <a:t>https://pixabay.com/de/illustrations/fahrrad-fahren-rad-sport-radeln-1015321/</a:t>
            </a:r>
          </a:p>
        </p:txBody>
      </p:sp>
      <p:sp>
        <p:nvSpPr>
          <p:cNvPr id="4" name="Textfeld 3">
            <a:extLst>
              <a:ext uri="{FF2B5EF4-FFF2-40B4-BE49-F238E27FC236}">
                <a16:creationId xmlns:a16="http://schemas.microsoft.com/office/drawing/2014/main" id="{7B25F751-2E0B-4231-B338-6EC4DDD93B7A}"/>
              </a:ext>
            </a:extLst>
          </p:cNvPr>
          <p:cNvSpPr txBox="1"/>
          <p:nvPr/>
        </p:nvSpPr>
        <p:spPr>
          <a:xfrm>
            <a:off x="2020748" y="5854422"/>
            <a:ext cx="2056552" cy="338554"/>
          </a:xfrm>
          <a:prstGeom prst="rect">
            <a:avLst/>
          </a:prstGeom>
          <a:noFill/>
        </p:spPr>
        <p:txBody>
          <a:bodyPr wrap="square" rtlCol="0">
            <a:spAutoFit/>
          </a:bodyPr>
          <a:lstStyle/>
          <a:p>
            <a:r>
              <a:rPr lang="de-DE" sz="800" dirty="0">
                <a:solidFill>
                  <a:schemeClr val="bg1">
                    <a:lumMod val="65000"/>
                  </a:schemeClr>
                </a:solidFill>
              </a:rPr>
              <a:t>https://pixabay.com/de/illustrations/spielen-laufen-freunde-spiel-1014043/</a:t>
            </a:r>
          </a:p>
        </p:txBody>
      </p:sp>
      <p:pic>
        <p:nvPicPr>
          <p:cNvPr id="15" name="Grafik 14">
            <a:extLst>
              <a:ext uri="{FF2B5EF4-FFF2-40B4-BE49-F238E27FC236}">
                <a16:creationId xmlns:a16="http://schemas.microsoft.com/office/drawing/2014/main" id="{9A547786-DDFD-4949-8D11-289440D4107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230" t="13086" r="4553" b="4243"/>
          <a:stretch/>
        </p:blipFill>
        <p:spPr>
          <a:xfrm>
            <a:off x="1942758" y="3980803"/>
            <a:ext cx="1942580" cy="180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75"/>
    </mc:Choice>
    <mc:Fallback xmlns="">
      <p:transition spd="slow" advTm="461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ußzeilenplatzhalter 1">
            <a:extLst>
              <a:ext uri="{FF2B5EF4-FFF2-40B4-BE49-F238E27FC236}">
                <a16:creationId xmlns:a16="http://schemas.microsoft.com/office/drawing/2014/main" id="{18A72236-7B70-4FC7-BDD9-F735E6730700}"/>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
        <p:nvSpPr>
          <p:cNvPr id="4" name="Inhaltsplatzhalter 2">
            <a:extLst>
              <a:ext uri="{FF2B5EF4-FFF2-40B4-BE49-F238E27FC236}">
                <a16:creationId xmlns:a16="http://schemas.microsoft.com/office/drawing/2014/main" id="{E23DD3E7-F9B2-4AF4-B9BE-0407D219F77B}"/>
              </a:ext>
            </a:extLst>
          </p:cNvPr>
          <p:cNvSpPr txBox="1">
            <a:spLocks/>
          </p:cNvSpPr>
          <p:nvPr/>
        </p:nvSpPr>
        <p:spPr>
          <a:xfrm>
            <a:off x="816982" y="372758"/>
            <a:ext cx="10558036" cy="5923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algn="ctr"/>
            <a:r>
              <a:rPr lang="de-DE" sz="3200" dirty="0">
                <a:solidFill>
                  <a:srgbClr val="FFFFFF"/>
                </a:solidFill>
              </a:rPr>
              <a:t>Achten Sie auf eine gesunde Ernährungsweise.</a:t>
            </a:r>
          </a:p>
        </p:txBody>
      </p:sp>
      <p:sp>
        <p:nvSpPr>
          <p:cNvPr id="2" name="Textfeld 1">
            <a:extLst>
              <a:ext uri="{FF2B5EF4-FFF2-40B4-BE49-F238E27FC236}">
                <a16:creationId xmlns:a16="http://schemas.microsoft.com/office/drawing/2014/main" id="{27640946-DF51-485A-82D4-245366BC34A1}"/>
              </a:ext>
            </a:extLst>
          </p:cNvPr>
          <p:cNvSpPr txBox="1"/>
          <p:nvPr/>
        </p:nvSpPr>
        <p:spPr>
          <a:xfrm>
            <a:off x="3977485" y="6037011"/>
            <a:ext cx="3800819" cy="215444"/>
          </a:xfrm>
          <a:prstGeom prst="rect">
            <a:avLst/>
          </a:prstGeom>
          <a:noFill/>
        </p:spPr>
        <p:txBody>
          <a:bodyPr wrap="square" rtlCol="0">
            <a:spAutoFit/>
          </a:bodyPr>
          <a:lstStyle/>
          <a:p>
            <a:r>
              <a:rPr lang="de-DE" sz="800" dirty="0">
                <a:solidFill>
                  <a:schemeClr val="bg1">
                    <a:lumMod val="65000"/>
                  </a:schemeClr>
                </a:solidFill>
              </a:rPr>
              <a:t>https://pixabay.com/de/vectors/lebensmittel-pyramide-eating-pyramide-5329204/</a:t>
            </a:r>
          </a:p>
        </p:txBody>
      </p:sp>
      <p:pic>
        <p:nvPicPr>
          <p:cNvPr id="8" name="Grafik 7" descr="Ein Bild, das Text, Königin enthält.&#10;&#10;Automatisch generierte Beschreibung">
            <a:extLst>
              <a:ext uri="{FF2B5EF4-FFF2-40B4-BE49-F238E27FC236}">
                <a16:creationId xmlns:a16="http://schemas.microsoft.com/office/drawing/2014/main" id="{F52259B2-811C-4BDE-AB27-E68C73354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777" y="1295551"/>
            <a:ext cx="5482233" cy="4643774"/>
          </a:xfrm>
          <a:prstGeom prst="rect">
            <a:avLst/>
          </a:prstGeom>
        </p:spPr>
      </p:pic>
      <p:sp>
        <p:nvSpPr>
          <p:cNvPr id="10" name="Ellipse 9">
            <a:extLst>
              <a:ext uri="{FF2B5EF4-FFF2-40B4-BE49-F238E27FC236}">
                <a16:creationId xmlns:a16="http://schemas.microsoft.com/office/drawing/2014/main" id="{FB930781-E316-4365-97A1-D801D3E4D828}"/>
              </a:ext>
            </a:extLst>
          </p:cNvPr>
          <p:cNvSpPr/>
          <p:nvPr/>
        </p:nvSpPr>
        <p:spPr>
          <a:xfrm>
            <a:off x="577973" y="4128592"/>
            <a:ext cx="2906968" cy="777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Lebensmittelvielfalt nutzen</a:t>
            </a:r>
          </a:p>
        </p:txBody>
      </p:sp>
      <p:sp>
        <p:nvSpPr>
          <p:cNvPr id="12" name="Ellipse 11">
            <a:extLst>
              <a:ext uri="{FF2B5EF4-FFF2-40B4-BE49-F238E27FC236}">
                <a16:creationId xmlns:a16="http://schemas.microsoft.com/office/drawing/2014/main" id="{67D8A84C-D762-4FC6-94C4-C78F232D8B7D}"/>
              </a:ext>
            </a:extLst>
          </p:cNvPr>
          <p:cNvSpPr/>
          <p:nvPr/>
        </p:nvSpPr>
        <p:spPr>
          <a:xfrm>
            <a:off x="1097089" y="3069536"/>
            <a:ext cx="2906968" cy="7787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abwechslungsreich ernähren</a:t>
            </a:r>
          </a:p>
        </p:txBody>
      </p:sp>
      <p:sp>
        <p:nvSpPr>
          <p:cNvPr id="13" name="Ellipse 12">
            <a:extLst>
              <a:ext uri="{FF2B5EF4-FFF2-40B4-BE49-F238E27FC236}">
                <a16:creationId xmlns:a16="http://schemas.microsoft.com/office/drawing/2014/main" id="{557F24DD-A3EC-41E8-AEFA-D702A90F769F}"/>
              </a:ext>
            </a:extLst>
          </p:cNvPr>
          <p:cNvSpPr/>
          <p:nvPr/>
        </p:nvSpPr>
        <p:spPr>
          <a:xfrm>
            <a:off x="2335630" y="1322154"/>
            <a:ext cx="2614245" cy="592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mit Genuss essen</a:t>
            </a:r>
          </a:p>
        </p:txBody>
      </p:sp>
      <p:sp>
        <p:nvSpPr>
          <p:cNvPr id="14" name="Ellipse 13">
            <a:extLst>
              <a:ext uri="{FF2B5EF4-FFF2-40B4-BE49-F238E27FC236}">
                <a16:creationId xmlns:a16="http://schemas.microsoft.com/office/drawing/2014/main" id="{196DE361-3192-4F1B-82C5-232C76572092}"/>
              </a:ext>
            </a:extLst>
          </p:cNvPr>
          <p:cNvSpPr/>
          <p:nvPr/>
        </p:nvSpPr>
        <p:spPr>
          <a:xfrm>
            <a:off x="6850328" y="1322154"/>
            <a:ext cx="2613600" cy="592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langsam essen</a:t>
            </a:r>
          </a:p>
        </p:txBody>
      </p:sp>
      <p:sp>
        <p:nvSpPr>
          <p:cNvPr id="15" name="Ellipse 14">
            <a:extLst>
              <a:ext uri="{FF2B5EF4-FFF2-40B4-BE49-F238E27FC236}">
                <a16:creationId xmlns:a16="http://schemas.microsoft.com/office/drawing/2014/main" id="{4317527E-99F2-45F1-A03A-FBED56F0B19C}"/>
              </a:ext>
            </a:extLst>
          </p:cNvPr>
          <p:cNvSpPr/>
          <p:nvPr/>
        </p:nvSpPr>
        <p:spPr>
          <a:xfrm>
            <a:off x="8691777" y="5187142"/>
            <a:ext cx="2993328" cy="7787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viel trinken,</a:t>
            </a:r>
          </a:p>
          <a:p>
            <a:pPr algn="ctr"/>
            <a:r>
              <a:rPr lang="de-DE" dirty="0"/>
              <a:t>am besten Wasser</a:t>
            </a:r>
          </a:p>
        </p:txBody>
      </p:sp>
      <p:sp>
        <p:nvSpPr>
          <p:cNvPr id="18" name="Ellipse 17">
            <a:extLst>
              <a:ext uri="{FF2B5EF4-FFF2-40B4-BE49-F238E27FC236}">
                <a16:creationId xmlns:a16="http://schemas.microsoft.com/office/drawing/2014/main" id="{67AFBB51-B086-48DE-A6AF-997C22E2257F}"/>
              </a:ext>
            </a:extLst>
          </p:cNvPr>
          <p:cNvSpPr/>
          <p:nvPr/>
        </p:nvSpPr>
        <p:spPr>
          <a:xfrm>
            <a:off x="7891056" y="3091600"/>
            <a:ext cx="2908800" cy="77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auch mal etwas Neues ausprobieren</a:t>
            </a:r>
          </a:p>
        </p:txBody>
      </p:sp>
      <p:sp>
        <p:nvSpPr>
          <p:cNvPr id="19" name="Ellipse 18">
            <a:extLst>
              <a:ext uri="{FF2B5EF4-FFF2-40B4-BE49-F238E27FC236}">
                <a16:creationId xmlns:a16="http://schemas.microsoft.com/office/drawing/2014/main" id="{F407D087-D9BA-4E98-8D15-E29E1F3F5C8F}"/>
              </a:ext>
            </a:extLst>
          </p:cNvPr>
          <p:cNvSpPr/>
          <p:nvPr/>
        </p:nvSpPr>
        <p:spPr>
          <a:xfrm>
            <a:off x="157042" y="5187142"/>
            <a:ext cx="2906968" cy="7787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reichlich Obst und Gemüse</a:t>
            </a:r>
          </a:p>
        </p:txBody>
      </p:sp>
      <p:sp>
        <p:nvSpPr>
          <p:cNvPr id="20" name="Ellipse 19">
            <a:extLst>
              <a:ext uri="{FF2B5EF4-FFF2-40B4-BE49-F238E27FC236}">
                <a16:creationId xmlns:a16="http://schemas.microsoft.com/office/drawing/2014/main" id="{67A9EF3A-3EB5-41B7-990C-E7D73FC05953}"/>
              </a:ext>
            </a:extLst>
          </p:cNvPr>
          <p:cNvSpPr/>
          <p:nvPr/>
        </p:nvSpPr>
        <p:spPr>
          <a:xfrm>
            <a:off x="7311887" y="2206877"/>
            <a:ext cx="2614245" cy="5923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gemeinsam kochen</a:t>
            </a:r>
          </a:p>
        </p:txBody>
      </p:sp>
      <p:sp>
        <p:nvSpPr>
          <p:cNvPr id="21" name="Ellipse 20">
            <a:extLst>
              <a:ext uri="{FF2B5EF4-FFF2-40B4-BE49-F238E27FC236}">
                <a16:creationId xmlns:a16="http://schemas.microsoft.com/office/drawing/2014/main" id="{600FAF84-8B80-4AB2-9D50-50E7676AAC0E}"/>
              </a:ext>
            </a:extLst>
          </p:cNvPr>
          <p:cNvSpPr/>
          <p:nvPr/>
        </p:nvSpPr>
        <p:spPr>
          <a:xfrm>
            <a:off x="1950116" y="2196946"/>
            <a:ext cx="2614245" cy="5923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regelmäßige Mahlzeiten</a:t>
            </a:r>
          </a:p>
        </p:txBody>
      </p:sp>
      <p:sp>
        <p:nvSpPr>
          <p:cNvPr id="22" name="Ellipse 21">
            <a:extLst>
              <a:ext uri="{FF2B5EF4-FFF2-40B4-BE49-F238E27FC236}">
                <a16:creationId xmlns:a16="http://schemas.microsoft.com/office/drawing/2014/main" id="{BD80936B-5684-4F06-BAD1-AF9D14EB4102}"/>
              </a:ext>
            </a:extLst>
          </p:cNvPr>
          <p:cNvSpPr/>
          <p:nvPr/>
        </p:nvSpPr>
        <p:spPr>
          <a:xfrm>
            <a:off x="8352187" y="4161603"/>
            <a:ext cx="2906968" cy="777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Pausen zwischen den Mahlzeiten</a:t>
            </a:r>
          </a:p>
        </p:txBody>
      </p:sp>
    </p:spTree>
  </p:cSld>
  <p:clrMapOvr>
    <a:masterClrMapping/>
  </p:clrMapOvr>
  <mc:AlternateContent xmlns:mc="http://schemas.openxmlformats.org/markup-compatibility/2006" xmlns:p14="http://schemas.microsoft.com/office/powerpoint/2010/main">
    <mc:Choice Requires="p14">
      <p:transition spd="slow" p14:dur="2000" advTm="35369"/>
    </mc:Choice>
    <mc:Fallback xmlns="">
      <p:transition spd="slow" advTm="3536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ußzeilenplatzhalter 1">
            <a:extLst>
              <a:ext uri="{FF2B5EF4-FFF2-40B4-BE49-F238E27FC236}">
                <a16:creationId xmlns:a16="http://schemas.microsoft.com/office/drawing/2014/main" id="{B9E74A0F-BF76-470B-A38E-D0F761D5D069}"/>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
        <p:nvSpPr>
          <p:cNvPr id="2" name="Textfeld 1">
            <a:extLst>
              <a:ext uri="{FF2B5EF4-FFF2-40B4-BE49-F238E27FC236}">
                <a16:creationId xmlns:a16="http://schemas.microsoft.com/office/drawing/2014/main" id="{8C04D64A-47DA-472F-9329-82B5E13031EC}"/>
              </a:ext>
            </a:extLst>
          </p:cNvPr>
          <p:cNvSpPr txBox="1"/>
          <p:nvPr/>
        </p:nvSpPr>
        <p:spPr>
          <a:xfrm>
            <a:off x="409657" y="5815584"/>
            <a:ext cx="1739183" cy="461665"/>
          </a:xfrm>
          <a:prstGeom prst="rect">
            <a:avLst/>
          </a:prstGeom>
          <a:noFill/>
        </p:spPr>
        <p:txBody>
          <a:bodyPr wrap="square" rtlCol="0">
            <a:spAutoFit/>
          </a:bodyPr>
          <a:lstStyle/>
          <a:p>
            <a:r>
              <a:rPr lang="de-DE" sz="800" dirty="0">
                <a:solidFill>
                  <a:schemeClr val="bg1">
                    <a:lumMod val="65000"/>
                  </a:schemeClr>
                </a:solidFill>
              </a:rPr>
              <a:t>https://pixabay.com/de/illustrations/buch-charakter-gl%C3%A4ser-zeigen-1773756/</a:t>
            </a:r>
          </a:p>
        </p:txBody>
      </p:sp>
      <p:sp>
        <p:nvSpPr>
          <p:cNvPr id="9" name="Sprechblase: oval 8">
            <a:extLst>
              <a:ext uri="{FF2B5EF4-FFF2-40B4-BE49-F238E27FC236}">
                <a16:creationId xmlns:a16="http://schemas.microsoft.com/office/drawing/2014/main" id="{DFB367C5-AE12-4B6A-84BE-DC39191208C2}"/>
              </a:ext>
            </a:extLst>
          </p:cNvPr>
          <p:cNvSpPr/>
          <p:nvPr/>
        </p:nvSpPr>
        <p:spPr>
          <a:xfrm>
            <a:off x="5339277" y="1635040"/>
            <a:ext cx="4320043" cy="1472184"/>
          </a:xfrm>
          <a:prstGeom prst="wedgeEllipseCallout">
            <a:avLst>
              <a:gd name="adj1" fmla="val -65364"/>
              <a:gd name="adj2" fmla="val 59396"/>
            </a:avLst>
          </a:prstGeom>
          <a:solidFill>
            <a:srgbClr val="9966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400" dirty="0">
                <a:solidFill>
                  <a:srgbClr val="FFFFFF"/>
                </a:solidFill>
              </a:rPr>
              <a:t>Lesen Sie Ihrem Kind so oft wie möglich vor.</a:t>
            </a:r>
          </a:p>
        </p:txBody>
      </p:sp>
      <p:sp>
        <p:nvSpPr>
          <p:cNvPr id="14" name="Wolke 13">
            <a:extLst>
              <a:ext uri="{FF2B5EF4-FFF2-40B4-BE49-F238E27FC236}">
                <a16:creationId xmlns:a16="http://schemas.microsoft.com/office/drawing/2014/main" id="{0A95049C-E164-4C1C-AFE1-DCC461C0B01C}"/>
              </a:ext>
            </a:extLst>
          </p:cNvPr>
          <p:cNvSpPr/>
          <p:nvPr/>
        </p:nvSpPr>
        <p:spPr>
          <a:xfrm>
            <a:off x="246888" y="215653"/>
            <a:ext cx="2898648" cy="10698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Förderung der Sprachkompetenz</a:t>
            </a:r>
          </a:p>
        </p:txBody>
      </p:sp>
      <p:sp>
        <p:nvSpPr>
          <p:cNvPr id="16" name="Wolke 15">
            <a:extLst>
              <a:ext uri="{FF2B5EF4-FFF2-40B4-BE49-F238E27FC236}">
                <a16:creationId xmlns:a16="http://schemas.microsoft.com/office/drawing/2014/main" id="{CAC30FF0-CD0C-404C-B910-62A6BD94F197}"/>
              </a:ext>
            </a:extLst>
          </p:cNvPr>
          <p:cNvSpPr/>
          <p:nvPr/>
        </p:nvSpPr>
        <p:spPr>
          <a:xfrm>
            <a:off x="4517481" y="4876843"/>
            <a:ext cx="2898648" cy="10698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Anregung der Fantasie</a:t>
            </a:r>
          </a:p>
        </p:txBody>
      </p:sp>
      <p:sp>
        <p:nvSpPr>
          <p:cNvPr id="17" name="Wolke 16">
            <a:extLst>
              <a:ext uri="{FF2B5EF4-FFF2-40B4-BE49-F238E27FC236}">
                <a16:creationId xmlns:a16="http://schemas.microsoft.com/office/drawing/2014/main" id="{9EAEF0DC-7E41-4F58-B167-028554588837}"/>
              </a:ext>
            </a:extLst>
          </p:cNvPr>
          <p:cNvSpPr/>
          <p:nvPr/>
        </p:nvSpPr>
        <p:spPr>
          <a:xfrm>
            <a:off x="9088411" y="1364823"/>
            <a:ext cx="2898648" cy="10698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Förderung der Konzentration</a:t>
            </a:r>
          </a:p>
        </p:txBody>
      </p:sp>
      <p:sp>
        <p:nvSpPr>
          <p:cNvPr id="18" name="Wolke 17">
            <a:extLst>
              <a:ext uri="{FF2B5EF4-FFF2-40B4-BE49-F238E27FC236}">
                <a16:creationId xmlns:a16="http://schemas.microsoft.com/office/drawing/2014/main" id="{F08E907E-E1F1-41FE-87B0-B14DFA715AF8}"/>
              </a:ext>
            </a:extLst>
          </p:cNvPr>
          <p:cNvSpPr/>
          <p:nvPr/>
        </p:nvSpPr>
        <p:spPr>
          <a:xfrm>
            <a:off x="6989560" y="389640"/>
            <a:ext cx="3038855" cy="10698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Erkennen von Zusammenhängen</a:t>
            </a:r>
          </a:p>
        </p:txBody>
      </p:sp>
      <p:sp>
        <p:nvSpPr>
          <p:cNvPr id="19" name="Wolke 18">
            <a:extLst>
              <a:ext uri="{FF2B5EF4-FFF2-40B4-BE49-F238E27FC236}">
                <a16:creationId xmlns:a16="http://schemas.microsoft.com/office/drawing/2014/main" id="{3316EEB0-2336-458F-BA3B-78D822FB2DDD}"/>
              </a:ext>
            </a:extLst>
          </p:cNvPr>
          <p:cNvSpPr/>
          <p:nvPr/>
        </p:nvSpPr>
        <p:spPr>
          <a:xfrm>
            <a:off x="3582029" y="171993"/>
            <a:ext cx="3038855" cy="10698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Erweiterung des Wortschatzes</a:t>
            </a:r>
          </a:p>
        </p:txBody>
      </p:sp>
      <p:sp>
        <p:nvSpPr>
          <p:cNvPr id="20" name="Wolke 19">
            <a:extLst>
              <a:ext uri="{FF2B5EF4-FFF2-40B4-BE49-F238E27FC236}">
                <a16:creationId xmlns:a16="http://schemas.microsoft.com/office/drawing/2014/main" id="{527841DF-F731-4E3B-8CE7-1437C34A50C8}"/>
              </a:ext>
            </a:extLst>
          </p:cNvPr>
          <p:cNvSpPr/>
          <p:nvPr/>
        </p:nvSpPr>
        <p:spPr>
          <a:xfrm>
            <a:off x="9018726" y="4772621"/>
            <a:ext cx="3038855" cy="10698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Stärkung sozialer und emotionaler Kompetenzen</a:t>
            </a:r>
          </a:p>
        </p:txBody>
      </p:sp>
      <p:sp>
        <p:nvSpPr>
          <p:cNvPr id="21" name="Wolke 20">
            <a:extLst>
              <a:ext uri="{FF2B5EF4-FFF2-40B4-BE49-F238E27FC236}">
                <a16:creationId xmlns:a16="http://schemas.microsoft.com/office/drawing/2014/main" id="{FF57729D-E66E-4DC0-AE77-633F6875568B}"/>
              </a:ext>
            </a:extLst>
          </p:cNvPr>
          <p:cNvSpPr/>
          <p:nvPr/>
        </p:nvSpPr>
        <p:spPr>
          <a:xfrm>
            <a:off x="6594332" y="2706392"/>
            <a:ext cx="3829313" cy="232943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404040"/>
                </a:solidFill>
              </a:rPr>
              <a:t>Es besteht ein Zusammenhang zwischen dem Vorlesen, der Lesefreude, dem Leseverhalten und letztlich dem Schulerfolg</a:t>
            </a:r>
          </a:p>
        </p:txBody>
      </p:sp>
      <p:pic>
        <p:nvPicPr>
          <p:cNvPr id="6" name="Grafik 5">
            <a:extLst>
              <a:ext uri="{FF2B5EF4-FFF2-40B4-BE49-F238E27FC236}">
                <a16:creationId xmlns:a16="http://schemas.microsoft.com/office/drawing/2014/main" id="{2D450AA4-2BA8-4C1F-BDBE-8F1E80F2E217}"/>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91953" y="1198181"/>
            <a:ext cx="6222984" cy="54441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27"/>
    </mc:Choice>
    <mc:Fallback xmlns="">
      <p:transition spd="slow" advTm="3432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ußzeilenplatzhalter 1">
            <a:extLst>
              <a:ext uri="{FF2B5EF4-FFF2-40B4-BE49-F238E27FC236}">
                <a16:creationId xmlns:a16="http://schemas.microsoft.com/office/drawing/2014/main" id="{1C75597B-A178-4370-A5E9-E01A0585AFA0}"/>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
        <p:nvSpPr>
          <p:cNvPr id="4" name="Inhaltsplatzhalter 2">
            <a:extLst>
              <a:ext uri="{FF2B5EF4-FFF2-40B4-BE49-F238E27FC236}">
                <a16:creationId xmlns:a16="http://schemas.microsoft.com/office/drawing/2014/main" id="{B94D5FC7-8DB3-4474-ABE7-EC8E18FC0E5A}"/>
              </a:ext>
            </a:extLst>
          </p:cNvPr>
          <p:cNvSpPr txBox="1">
            <a:spLocks/>
          </p:cNvSpPr>
          <p:nvPr/>
        </p:nvSpPr>
        <p:spPr>
          <a:xfrm>
            <a:off x="816982" y="372758"/>
            <a:ext cx="10558036" cy="5923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algn="ctr"/>
            <a:r>
              <a:rPr lang="de-DE" sz="3200" dirty="0">
                <a:solidFill>
                  <a:srgbClr val="FFFFFF"/>
                </a:solidFill>
              </a:rPr>
              <a:t>Freuen Sie sich mit Ihrem Kind über seine Erfolge.</a:t>
            </a:r>
          </a:p>
        </p:txBody>
      </p:sp>
      <p:pic>
        <p:nvPicPr>
          <p:cNvPr id="5" name="Grafik 4" descr="Ein Bild, das Vektorgrafiken, Zubehör enthält.&#10;&#10;Automatisch generierte Beschreibung">
            <a:extLst>
              <a:ext uri="{FF2B5EF4-FFF2-40B4-BE49-F238E27FC236}">
                <a16:creationId xmlns:a16="http://schemas.microsoft.com/office/drawing/2014/main" id="{5BCBFFCF-697C-4D11-B02C-CB9C48101537}"/>
              </a:ext>
            </a:extLst>
          </p:cNvPr>
          <p:cNvPicPr>
            <a:picLocks noChangeAspect="1"/>
          </p:cNvPicPr>
          <p:nvPr/>
        </p:nvPicPr>
        <p:blipFill>
          <a:blip r:embed="rId3">
            <a:clrChange>
              <a:clrFrom>
                <a:srgbClr val="B6F5F5"/>
              </a:clrFrom>
              <a:clrTo>
                <a:srgbClr val="B6F5F5">
                  <a:alpha val="0"/>
                </a:srgbClr>
              </a:clrTo>
            </a:clrChange>
            <a:extLst>
              <a:ext uri="{28A0092B-C50C-407E-A947-70E740481C1C}">
                <a14:useLocalDpi xmlns:a14="http://schemas.microsoft.com/office/drawing/2010/main" val="0"/>
              </a:ext>
            </a:extLst>
          </a:blip>
          <a:stretch>
            <a:fillRect/>
          </a:stretch>
        </p:blipFill>
        <p:spPr>
          <a:xfrm>
            <a:off x="7112208" y="46180"/>
            <a:ext cx="6426695" cy="6426695"/>
          </a:xfrm>
          <a:prstGeom prst="rect">
            <a:avLst/>
          </a:prstGeom>
        </p:spPr>
      </p:pic>
      <p:sp>
        <p:nvSpPr>
          <p:cNvPr id="6" name="Textfeld 5">
            <a:extLst>
              <a:ext uri="{FF2B5EF4-FFF2-40B4-BE49-F238E27FC236}">
                <a16:creationId xmlns:a16="http://schemas.microsoft.com/office/drawing/2014/main" id="{38C2947C-D1BA-44A5-A16D-109022FA5BCC}"/>
              </a:ext>
            </a:extLst>
          </p:cNvPr>
          <p:cNvSpPr txBox="1"/>
          <p:nvPr/>
        </p:nvSpPr>
        <p:spPr>
          <a:xfrm>
            <a:off x="9633528" y="5429041"/>
            <a:ext cx="1932709" cy="338554"/>
          </a:xfrm>
          <a:prstGeom prst="rect">
            <a:avLst/>
          </a:prstGeom>
          <a:noFill/>
        </p:spPr>
        <p:txBody>
          <a:bodyPr wrap="square" rtlCol="0">
            <a:spAutoFit/>
          </a:bodyPr>
          <a:lstStyle/>
          <a:p>
            <a:r>
              <a:rPr lang="de-DE" sz="800" dirty="0">
                <a:solidFill>
                  <a:schemeClr val="bg1">
                    <a:lumMod val="65000"/>
                  </a:schemeClr>
                </a:solidFill>
              </a:rPr>
              <a:t>https://pixabay.com/de/vectors/drachen-junge-kind-kinder-spielen-2521627/</a:t>
            </a:r>
          </a:p>
        </p:txBody>
      </p:sp>
      <p:sp>
        <p:nvSpPr>
          <p:cNvPr id="9" name="Textfeld 8">
            <a:extLst>
              <a:ext uri="{FF2B5EF4-FFF2-40B4-BE49-F238E27FC236}">
                <a16:creationId xmlns:a16="http://schemas.microsoft.com/office/drawing/2014/main" id="{839E6047-E6FB-4C5F-8FA3-E69957990837}"/>
              </a:ext>
            </a:extLst>
          </p:cNvPr>
          <p:cNvSpPr txBox="1"/>
          <p:nvPr/>
        </p:nvSpPr>
        <p:spPr>
          <a:xfrm>
            <a:off x="816982" y="5668840"/>
            <a:ext cx="2350655" cy="338554"/>
          </a:xfrm>
          <a:prstGeom prst="rect">
            <a:avLst/>
          </a:prstGeom>
          <a:noFill/>
        </p:spPr>
        <p:txBody>
          <a:bodyPr wrap="square">
            <a:spAutoFit/>
          </a:bodyPr>
          <a:lstStyle/>
          <a:p>
            <a:r>
              <a:rPr lang="de-DE" sz="800" dirty="0">
                <a:solidFill>
                  <a:schemeClr val="bg1">
                    <a:lumMod val="65000"/>
                  </a:schemeClr>
                </a:solidFill>
              </a:rPr>
              <a:t>https://pixabay.com/de/vectors/kinder-zeichnung-m%C3%A4dchen-junge-4267849/</a:t>
            </a:r>
          </a:p>
        </p:txBody>
      </p:sp>
      <p:pic>
        <p:nvPicPr>
          <p:cNvPr id="10" name="Grafik 9" descr="Ein Bild, das Text, Vektorgrafiken, Galerie enthält.&#10;&#10;Automatisch generierte Beschreibung">
            <a:extLst>
              <a:ext uri="{FF2B5EF4-FFF2-40B4-BE49-F238E27FC236}">
                <a16:creationId xmlns:a16="http://schemas.microsoft.com/office/drawing/2014/main" id="{D30C8F4D-B5AB-4786-A109-B3EC7969C38B}"/>
              </a:ext>
            </a:extLst>
          </p:cNvPr>
          <p:cNvPicPr>
            <a:picLocks noChangeAspect="1"/>
          </p:cNvPicPr>
          <p:nvPr/>
        </p:nvPicPr>
        <p:blipFill rotWithShape="1">
          <a:blip r:embed="rId4">
            <a:extLst>
              <a:ext uri="{28A0092B-C50C-407E-A947-70E740481C1C}">
                <a14:useLocalDpi xmlns:a14="http://schemas.microsoft.com/office/drawing/2010/main" val="0"/>
              </a:ext>
            </a:extLst>
          </a:blip>
          <a:srcRect l="33684" t="55837" r="35405" b="4952"/>
          <a:stretch/>
        </p:blipFill>
        <p:spPr>
          <a:xfrm flipH="1">
            <a:off x="440938" y="850606"/>
            <a:ext cx="3652966" cy="4564077"/>
          </a:xfrm>
          <a:prstGeom prst="rect">
            <a:avLst/>
          </a:prstGeom>
        </p:spPr>
      </p:pic>
      <p:pic>
        <p:nvPicPr>
          <p:cNvPr id="12" name="Grafik 11">
            <a:extLst>
              <a:ext uri="{FF2B5EF4-FFF2-40B4-BE49-F238E27FC236}">
                <a16:creationId xmlns:a16="http://schemas.microsoft.com/office/drawing/2014/main" id="{FE700C52-2418-4816-B81B-43605B297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472" y="1422256"/>
            <a:ext cx="2147028" cy="1500683"/>
          </a:xfrm>
          <a:prstGeom prst="rect">
            <a:avLst/>
          </a:prstGeom>
        </p:spPr>
      </p:pic>
      <p:sp>
        <p:nvSpPr>
          <p:cNvPr id="15" name="Textfeld 14">
            <a:extLst>
              <a:ext uri="{FF2B5EF4-FFF2-40B4-BE49-F238E27FC236}">
                <a16:creationId xmlns:a16="http://schemas.microsoft.com/office/drawing/2014/main" id="{D775BF1D-B2F7-4EC6-AC2F-C774C188B5DC}"/>
              </a:ext>
            </a:extLst>
          </p:cNvPr>
          <p:cNvSpPr txBox="1"/>
          <p:nvPr/>
        </p:nvSpPr>
        <p:spPr>
          <a:xfrm>
            <a:off x="5128713" y="2976967"/>
            <a:ext cx="2310787" cy="338554"/>
          </a:xfrm>
          <a:prstGeom prst="rect">
            <a:avLst/>
          </a:prstGeom>
          <a:noFill/>
        </p:spPr>
        <p:txBody>
          <a:bodyPr wrap="square">
            <a:spAutoFit/>
          </a:bodyPr>
          <a:lstStyle/>
          <a:p>
            <a:r>
              <a:rPr lang="de-DE" sz="800" dirty="0">
                <a:solidFill>
                  <a:schemeClr val="bg1">
                    <a:lumMod val="65000"/>
                  </a:schemeClr>
                </a:solidFill>
              </a:rPr>
              <a:t>https://pixabay.com/de/illustrations/daumen-hoch-smiley-gesicht-emoji-4007573/</a:t>
            </a:r>
          </a:p>
        </p:txBody>
      </p:sp>
      <p:sp>
        <p:nvSpPr>
          <p:cNvPr id="17" name="Textfeld 16">
            <a:extLst>
              <a:ext uri="{FF2B5EF4-FFF2-40B4-BE49-F238E27FC236}">
                <a16:creationId xmlns:a16="http://schemas.microsoft.com/office/drawing/2014/main" id="{14F8EB23-2A11-49C5-AE2F-AEB92DF054C1}"/>
              </a:ext>
            </a:extLst>
          </p:cNvPr>
          <p:cNvSpPr txBox="1"/>
          <p:nvPr/>
        </p:nvSpPr>
        <p:spPr>
          <a:xfrm rot="18265599">
            <a:off x="3838840" y="4408279"/>
            <a:ext cx="2013332" cy="338554"/>
          </a:xfrm>
          <a:prstGeom prst="rect">
            <a:avLst/>
          </a:prstGeom>
          <a:noFill/>
        </p:spPr>
        <p:txBody>
          <a:bodyPr wrap="square">
            <a:spAutoFit/>
          </a:bodyPr>
          <a:lstStyle/>
          <a:p>
            <a:r>
              <a:rPr lang="de-DE" sz="800" dirty="0">
                <a:solidFill>
                  <a:schemeClr val="bg1">
                    <a:lumMod val="65000"/>
                  </a:schemeClr>
                </a:solidFill>
              </a:rPr>
              <a:t>https://pixabay.com/de/vectors/maler-tux-kunst-k%C3%BCnstler-barett-161318/</a:t>
            </a:r>
          </a:p>
        </p:txBody>
      </p:sp>
      <p:pic>
        <p:nvPicPr>
          <p:cNvPr id="18" name="Grafik 17">
            <a:extLst>
              <a:ext uri="{FF2B5EF4-FFF2-40B4-BE49-F238E27FC236}">
                <a16:creationId xmlns:a16="http://schemas.microsoft.com/office/drawing/2014/main" id="{5263CBB2-40B6-4CB1-9A42-C0BB8B479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9666" y="3772699"/>
            <a:ext cx="2806150" cy="2620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99"/>
    </mc:Choice>
    <mc:Fallback xmlns="">
      <p:transition spd="slow" advTm="1619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dirty="0"/>
          </a:p>
          <a:p>
            <a:endParaRPr lang="de-DE" dirty="0"/>
          </a:p>
        </p:txBody>
      </p:sp>
      <p:sp>
        <p:nvSpPr>
          <p:cNvPr id="19" name="Fußzeilenplatzhalter 3"/>
          <p:cNvSpPr>
            <a:spLocks noGrp="1"/>
          </p:cNvSpPr>
          <p:nvPr>
            <p:ph type="ftr" sz="quarter" idx="11"/>
          </p:nvPr>
        </p:nvSpPr>
        <p:spPr>
          <a:xfrm>
            <a:off x="3680122" y="6395709"/>
            <a:ext cx="5354150" cy="462291"/>
          </a:xfrm>
        </p:spPr>
        <p:txBody>
          <a:bodyPr/>
          <a:lstStyle/>
          <a:p>
            <a:pPr>
              <a:spcAft>
                <a:spcPts val="600"/>
              </a:spcAft>
            </a:pPr>
            <a:r>
              <a:rPr lang="de-DE" sz="1050"/>
              <a:t>Eltern-Informationsabend zum Übergang vom Kindergarten in die Grundschule </a:t>
            </a:r>
            <a:endParaRPr lang="de-DE" sz="1050" dirty="0"/>
          </a:p>
        </p:txBody>
      </p:sp>
      <p:sp>
        <p:nvSpPr>
          <p:cNvPr id="9" name="Inhaltsplatzhalter 2"/>
          <p:cNvSpPr txBox="1">
            <a:spLocks/>
          </p:cNvSpPr>
          <p:nvPr/>
        </p:nvSpPr>
        <p:spPr>
          <a:xfrm>
            <a:off x="1097280" y="1545273"/>
            <a:ext cx="10058400" cy="45992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DE" dirty="0"/>
          </a:p>
          <a:p>
            <a:pPr marL="268560" indent="0">
              <a:buNone/>
            </a:pPr>
            <a:endParaRPr lang="de-DE" dirty="0"/>
          </a:p>
          <a:p>
            <a:pPr>
              <a:buFont typeface="Courier New" panose="02070309020205020404" pitchFamily="49" charset="0"/>
              <a:buChar char="o"/>
            </a:pPr>
            <a:endParaRPr lang="de-DE" dirty="0"/>
          </a:p>
        </p:txBody>
      </p:sp>
      <p:sp>
        <p:nvSpPr>
          <p:cNvPr id="10" name="Rechteck 9"/>
          <p:cNvSpPr/>
          <p:nvPr/>
        </p:nvSpPr>
        <p:spPr>
          <a:xfrm>
            <a:off x="1352280" y="2006208"/>
            <a:ext cx="2843655" cy="180130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b="1" dirty="0"/>
              <a:t>Unterricht</a:t>
            </a:r>
          </a:p>
          <a:p>
            <a:pPr algn="ctr"/>
            <a:r>
              <a:rPr lang="de-DE" sz="1600" dirty="0"/>
              <a:t> </a:t>
            </a:r>
          </a:p>
          <a:p>
            <a:pPr marL="285750" indent="-285750">
              <a:buFont typeface="Courier New" panose="02070309020205020404" pitchFamily="49" charset="0"/>
              <a:buChar char="o"/>
            </a:pPr>
            <a:r>
              <a:rPr lang="de-DE" sz="1400" dirty="0"/>
              <a:t>Klasse 1 bis 11:40 Uhr</a:t>
            </a:r>
          </a:p>
          <a:p>
            <a:pPr marL="285750" indent="-285750">
              <a:buFont typeface="Courier New" panose="02070309020205020404" pitchFamily="49" charset="0"/>
              <a:buChar char="o"/>
            </a:pPr>
            <a:r>
              <a:rPr lang="de-DE" sz="1400" dirty="0"/>
              <a:t>Klasse 2 bis 11:40 Uhr, </a:t>
            </a:r>
          </a:p>
          <a:p>
            <a:r>
              <a:rPr lang="de-DE" sz="1400" dirty="0"/>
              <a:t>       freitags bis 12:45 Uhr</a:t>
            </a:r>
          </a:p>
          <a:p>
            <a:pPr marL="285750" indent="-285750">
              <a:buFont typeface="Courier New" panose="02070309020205020404" pitchFamily="49" charset="0"/>
              <a:buChar char="o"/>
            </a:pPr>
            <a:r>
              <a:rPr lang="de-DE" sz="1400" dirty="0"/>
              <a:t>Klasse 3 und 4 bis 12:45 Uhr</a:t>
            </a:r>
          </a:p>
        </p:txBody>
      </p:sp>
      <p:sp>
        <p:nvSpPr>
          <p:cNvPr id="12" name="Rechteck 11"/>
          <p:cNvSpPr/>
          <p:nvPr/>
        </p:nvSpPr>
        <p:spPr>
          <a:xfrm>
            <a:off x="4498848" y="1941554"/>
            <a:ext cx="3196665" cy="18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a:p>
            <a:pPr algn="ctr"/>
            <a:r>
              <a:rPr lang="de-DE" b="1" dirty="0"/>
              <a:t>Verlässliche Grundschule (VGS)</a:t>
            </a:r>
          </a:p>
          <a:p>
            <a:pPr marL="285750" indent="-285750">
              <a:buFont typeface="Courier New" panose="02070309020205020404" pitchFamily="49" charset="0"/>
              <a:buChar char="o"/>
            </a:pPr>
            <a:r>
              <a:rPr lang="de-DE" sz="1400" dirty="0"/>
              <a:t>1. &amp; 2. Klasse</a:t>
            </a:r>
          </a:p>
          <a:p>
            <a:pPr marL="285750" indent="-285750">
              <a:buFont typeface="Courier New" panose="02070309020205020404" pitchFamily="49" charset="0"/>
              <a:buChar char="o"/>
            </a:pPr>
            <a:r>
              <a:rPr lang="de-DE" sz="1400" dirty="0"/>
              <a:t>Montag bis Freitag</a:t>
            </a:r>
          </a:p>
          <a:p>
            <a:r>
              <a:rPr lang="de-DE" sz="1400" dirty="0"/>
              <a:t>       11:40 Uhr bis 12:45 Uhr</a:t>
            </a:r>
          </a:p>
          <a:p>
            <a:pPr marL="285750" indent="-285750">
              <a:buFont typeface="Courier New" panose="02070309020205020404" pitchFamily="49" charset="0"/>
              <a:buChar char="o"/>
            </a:pPr>
            <a:r>
              <a:rPr lang="de-DE" sz="1400" dirty="0"/>
              <a:t>Anmeldung: 1 bis 5 Tage</a:t>
            </a:r>
          </a:p>
          <a:p>
            <a:pPr marL="285750" indent="-285750">
              <a:buFont typeface="Courier New" panose="02070309020205020404" pitchFamily="49" charset="0"/>
              <a:buChar char="o"/>
            </a:pPr>
            <a:r>
              <a:rPr lang="de-DE" sz="1400" dirty="0">
                <a:hlinkClick r:id="rId3"/>
              </a:rPr>
              <a:t>Einblick in die Betreuung</a:t>
            </a:r>
            <a:endParaRPr lang="de-DE" sz="1400" dirty="0"/>
          </a:p>
          <a:p>
            <a:pPr marL="285750" indent="-285750">
              <a:buFont typeface="Courier New" panose="02070309020205020404" pitchFamily="49" charset="0"/>
              <a:buChar char="o"/>
            </a:pPr>
            <a:r>
              <a:rPr lang="de-DE" sz="1400" dirty="0"/>
              <a:t>Anmeldung zum Ende des laufenden Schuljahres </a:t>
            </a:r>
            <a:r>
              <a:rPr lang="de-DE" sz="1400" dirty="0">
                <a:hlinkClick r:id="rId4"/>
              </a:rPr>
              <a:t>hier</a:t>
            </a:r>
            <a:r>
              <a:rPr lang="de-DE" sz="1400" dirty="0"/>
              <a:t> </a:t>
            </a:r>
            <a:endParaRPr lang="de-DE" sz="1400" dirty="0">
              <a:ln>
                <a:solidFill>
                  <a:srgbClr val="0099CC"/>
                </a:solidFill>
              </a:ln>
              <a:solidFill>
                <a:srgbClr val="0099CC"/>
              </a:solidFill>
            </a:endParaRPr>
          </a:p>
          <a:p>
            <a:pPr marL="285750" indent="-285750">
              <a:buFont typeface="Courier New" panose="02070309020205020404" pitchFamily="49" charset="0"/>
              <a:buChar char="o"/>
            </a:pPr>
            <a:endParaRPr lang="de-DE" sz="1400" dirty="0"/>
          </a:p>
        </p:txBody>
      </p:sp>
      <p:sp>
        <p:nvSpPr>
          <p:cNvPr id="13" name="Rechteck 12"/>
          <p:cNvSpPr/>
          <p:nvPr/>
        </p:nvSpPr>
        <p:spPr>
          <a:xfrm>
            <a:off x="8020717" y="2006207"/>
            <a:ext cx="2952080" cy="1808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Offene Ganztagsschule (OGS)</a:t>
            </a:r>
          </a:p>
          <a:p>
            <a:pPr algn="ctr"/>
            <a:endParaRPr lang="de-DE" sz="800" b="1" dirty="0"/>
          </a:p>
          <a:p>
            <a:pPr marL="285750" indent="-285750">
              <a:buFont typeface="Courier New" panose="02070309020205020404" pitchFamily="49" charset="0"/>
              <a:buChar char="o"/>
            </a:pPr>
            <a:r>
              <a:rPr lang="de-DE" sz="1400" dirty="0"/>
              <a:t>Für alle Klassen möglich</a:t>
            </a:r>
          </a:p>
          <a:p>
            <a:pPr marL="285750" indent="-285750">
              <a:buFont typeface="Courier New" panose="02070309020205020404" pitchFamily="49" charset="0"/>
              <a:buChar char="o"/>
            </a:pPr>
            <a:r>
              <a:rPr lang="de-DE" sz="1400" dirty="0"/>
              <a:t>Montag bis Donnerstag nach dem Unterricht bis 15:30 Uhr</a:t>
            </a:r>
          </a:p>
          <a:p>
            <a:pPr marL="285750" indent="-285750">
              <a:buFont typeface="Courier New" panose="02070309020205020404" pitchFamily="49" charset="0"/>
              <a:buChar char="o"/>
            </a:pPr>
            <a:r>
              <a:rPr lang="de-DE" sz="1400" dirty="0"/>
              <a:t>Anmeldung: 1 bis 4 Tage </a:t>
            </a:r>
          </a:p>
          <a:p>
            <a:pPr marL="285750" indent="-285750">
              <a:buFont typeface="Courier New" panose="02070309020205020404" pitchFamily="49" charset="0"/>
              <a:buChar char="o"/>
            </a:pPr>
            <a:r>
              <a:rPr lang="de-DE" sz="1400" dirty="0"/>
              <a:t>Anmeldung zum Ende des laufenden Schuljahres </a:t>
            </a:r>
            <a:r>
              <a:rPr lang="de-DE" sz="1400" dirty="0">
                <a:hlinkClick r:id="rId4"/>
              </a:rPr>
              <a:t>hier</a:t>
            </a:r>
            <a:r>
              <a:rPr lang="de-DE" sz="1400" dirty="0"/>
              <a:t> </a:t>
            </a:r>
            <a:endParaRPr lang="de-DE" sz="1400" dirty="0">
              <a:ln>
                <a:solidFill>
                  <a:srgbClr val="0099CC"/>
                </a:solidFill>
              </a:ln>
              <a:solidFill>
                <a:srgbClr val="0099CC"/>
              </a:solidFill>
            </a:endParaRPr>
          </a:p>
        </p:txBody>
      </p:sp>
      <p:cxnSp>
        <p:nvCxnSpPr>
          <p:cNvPr id="18" name="Gerade Verbindung mit Pfeil 17"/>
          <p:cNvCxnSpPr/>
          <p:nvPr/>
        </p:nvCxnSpPr>
        <p:spPr>
          <a:xfrm flipH="1">
            <a:off x="3036927" y="1772582"/>
            <a:ext cx="321972" cy="171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6053068" y="1738262"/>
            <a:ext cx="12879" cy="180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8824510" y="1765694"/>
            <a:ext cx="283335" cy="171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5859885" y="4027400"/>
            <a:ext cx="4056846" cy="8962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1400" dirty="0"/>
              <a:t>Die Anmeldung kann tageweise zwischen OGS und VGS wechseln</a:t>
            </a:r>
          </a:p>
        </p:txBody>
      </p:sp>
      <p:sp>
        <p:nvSpPr>
          <p:cNvPr id="26" name="Abgerundetes Rechteck 25"/>
          <p:cNvSpPr/>
          <p:nvPr/>
        </p:nvSpPr>
        <p:spPr>
          <a:xfrm>
            <a:off x="4758740" y="5052648"/>
            <a:ext cx="6149666" cy="118838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Hort </a:t>
            </a:r>
          </a:p>
          <a:p>
            <a:pPr marL="285750" indent="-285750">
              <a:buFont typeface="Courier New" panose="02070309020205020404" pitchFamily="49" charset="0"/>
              <a:buChar char="o"/>
            </a:pPr>
            <a:r>
              <a:rPr lang="de-DE" sz="1400" dirty="0"/>
              <a:t>Montag bis Donnerstag 15:30 bis 17 :00Uhr</a:t>
            </a:r>
          </a:p>
          <a:p>
            <a:pPr marL="285750" indent="-285750">
              <a:buFont typeface="Courier New" panose="02070309020205020404" pitchFamily="49" charset="0"/>
              <a:buChar char="o"/>
            </a:pPr>
            <a:r>
              <a:rPr lang="de-DE" sz="1400" dirty="0"/>
              <a:t>Freitags nach Schulschluss bis 17:00 Uhr</a:t>
            </a:r>
          </a:p>
          <a:p>
            <a:pPr marL="285750" indent="-285750">
              <a:buFont typeface="Courier New" panose="02070309020205020404" pitchFamily="49" charset="0"/>
              <a:buChar char="o"/>
            </a:pPr>
            <a:r>
              <a:rPr lang="de-DE" sz="1400" dirty="0"/>
              <a:t>Anmeldung über die Stadt Burgwedel  </a:t>
            </a:r>
            <a:r>
              <a:rPr lang="de-DE" sz="1400" dirty="0">
                <a:hlinkClick r:id="rId5"/>
              </a:rPr>
              <a:t>Anmeldung Hort</a:t>
            </a:r>
            <a:endParaRPr lang="de-DE" sz="1400" dirty="0"/>
          </a:p>
          <a:p>
            <a:pPr marL="285750" indent="-285750">
              <a:buFont typeface="Courier New" panose="02070309020205020404" pitchFamily="49" charset="0"/>
              <a:buChar char="o"/>
            </a:pPr>
            <a:r>
              <a:rPr lang="de-DE" sz="1400" dirty="0"/>
              <a:t>Voraussetzung: Anmeldung in der OGS an mindestens 1 Wochentag </a:t>
            </a:r>
          </a:p>
        </p:txBody>
      </p:sp>
      <p:cxnSp>
        <p:nvCxnSpPr>
          <p:cNvPr id="28" name="Gerade Verbindung mit Pfeil 27"/>
          <p:cNvCxnSpPr/>
          <p:nvPr/>
        </p:nvCxnSpPr>
        <p:spPr>
          <a:xfrm>
            <a:off x="10483403" y="3865447"/>
            <a:ext cx="0" cy="1116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6697014" y="3841830"/>
            <a:ext cx="218941" cy="1354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H="1">
            <a:off x="8966177" y="3849732"/>
            <a:ext cx="141668" cy="1338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itel 1">
            <a:extLst>
              <a:ext uri="{FF2B5EF4-FFF2-40B4-BE49-F238E27FC236}">
                <a16:creationId xmlns:a16="http://schemas.microsoft.com/office/drawing/2014/main" id="{F45D6D06-35E3-4865-A898-477858DA14AC}"/>
              </a:ext>
            </a:extLst>
          </p:cNvPr>
          <p:cNvSpPr txBox="1">
            <a:spLocks/>
          </p:cNvSpPr>
          <p:nvPr/>
        </p:nvSpPr>
        <p:spPr>
          <a:xfrm>
            <a:off x="1174398" y="533488"/>
            <a:ext cx="10058400" cy="1183288"/>
          </a:xfrm>
          <a:prstGeom prst="rect">
            <a:avLst/>
          </a:prstGeom>
          <a:blipFill>
            <a:blip r:embed="rId6"/>
            <a:tile tx="0" ty="0" sx="100000" sy="100000" flip="none" algn="tl"/>
          </a:blip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de-DE" sz="3600" dirty="0"/>
              <a:t>Übersicht über Betreuungsmöglichkeiten</a:t>
            </a:r>
            <a:endParaRPr lang="de-DE" sz="3600" b="1" dirty="0"/>
          </a:p>
        </p:txBody>
      </p:sp>
      <p:sp>
        <p:nvSpPr>
          <p:cNvPr id="5" name="Rechteck: abgerundete Ecken 4">
            <a:extLst>
              <a:ext uri="{FF2B5EF4-FFF2-40B4-BE49-F238E27FC236}">
                <a16:creationId xmlns:a16="http://schemas.microsoft.com/office/drawing/2014/main" id="{8B3E30FF-9342-4150-B95A-49BE0B24AAB8}"/>
              </a:ext>
            </a:extLst>
          </p:cNvPr>
          <p:cNvSpPr/>
          <p:nvPr/>
        </p:nvSpPr>
        <p:spPr>
          <a:xfrm>
            <a:off x="2644048" y="1545273"/>
            <a:ext cx="1442407" cy="1929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alle Kinder</a:t>
            </a:r>
          </a:p>
        </p:txBody>
      </p:sp>
      <p:sp>
        <p:nvSpPr>
          <p:cNvPr id="24" name="Rechteck: abgerundete Ecken 23">
            <a:extLst>
              <a:ext uri="{FF2B5EF4-FFF2-40B4-BE49-F238E27FC236}">
                <a16:creationId xmlns:a16="http://schemas.microsoft.com/office/drawing/2014/main" id="{C47A20D3-8FFC-4009-9001-36C49F8BD35C}"/>
              </a:ext>
            </a:extLst>
          </p:cNvPr>
          <p:cNvSpPr/>
          <p:nvPr/>
        </p:nvSpPr>
        <p:spPr>
          <a:xfrm>
            <a:off x="5330923" y="1533627"/>
            <a:ext cx="1442407" cy="192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wählbar</a:t>
            </a:r>
          </a:p>
        </p:txBody>
      </p:sp>
      <p:sp>
        <p:nvSpPr>
          <p:cNvPr id="25" name="Rechteck: abgerundete Ecken 24">
            <a:extLst>
              <a:ext uri="{FF2B5EF4-FFF2-40B4-BE49-F238E27FC236}">
                <a16:creationId xmlns:a16="http://schemas.microsoft.com/office/drawing/2014/main" id="{323AB752-BE41-461A-9678-0D1C4CA0FCFF}"/>
              </a:ext>
            </a:extLst>
          </p:cNvPr>
          <p:cNvSpPr/>
          <p:nvPr/>
        </p:nvSpPr>
        <p:spPr>
          <a:xfrm>
            <a:off x="8094917" y="1544848"/>
            <a:ext cx="1442407" cy="192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wählbar</a:t>
            </a:r>
          </a:p>
        </p:txBody>
      </p:sp>
      <p:sp>
        <p:nvSpPr>
          <p:cNvPr id="27" name="Rechteck: abgerundete Ecken 26">
            <a:extLst>
              <a:ext uri="{FF2B5EF4-FFF2-40B4-BE49-F238E27FC236}">
                <a16:creationId xmlns:a16="http://schemas.microsoft.com/office/drawing/2014/main" id="{571999D7-B3EB-4775-ABD4-7E3F14A47C5D}"/>
              </a:ext>
            </a:extLst>
          </p:cNvPr>
          <p:cNvSpPr/>
          <p:nvPr/>
        </p:nvSpPr>
        <p:spPr>
          <a:xfrm rot="1746762">
            <a:off x="9284114" y="5475147"/>
            <a:ext cx="1442407" cy="192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wählbar</a:t>
            </a:r>
          </a:p>
        </p:txBody>
      </p:sp>
      <p:sp>
        <p:nvSpPr>
          <p:cNvPr id="29" name="Rechteck: abgerundete Ecken 28">
            <a:extLst>
              <a:ext uri="{FF2B5EF4-FFF2-40B4-BE49-F238E27FC236}">
                <a16:creationId xmlns:a16="http://schemas.microsoft.com/office/drawing/2014/main" id="{E714CE22-3C5E-48AA-8E67-FABC42D4467D}"/>
              </a:ext>
            </a:extLst>
          </p:cNvPr>
          <p:cNvSpPr/>
          <p:nvPr/>
        </p:nvSpPr>
        <p:spPr>
          <a:xfrm>
            <a:off x="6898177" y="1529048"/>
            <a:ext cx="1101516" cy="20724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oder</a:t>
            </a:r>
          </a:p>
        </p:txBody>
      </p:sp>
    </p:spTree>
    <p:extLst>
      <p:ext uri="{BB962C8B-B14F-4D97-AF65-F5344CB8AC3E}">
        <p14:creationId xmlns:p14="http://schemas.microsoft.com/office/powerpoint/2010/main" val="362554546"/>
      </p:ext>
    </p:extLst>
  </p:cSld>
  <p:clrMapOvr>
    <a:masterClrMapping/>
  </p:clrMapOvr>
  <mc:AlternateContent xmlns:mc="http://schemas.openxmlformats.org/markup-compatibility/2006" xmlns:p14="http://schemas.microsoft.com/office/powerpoint/2010/main">
    <mc:Choice Requires="p14">
      <p:transition spd="slow" p14:dur="1500" advTm="64189">
        <p:split orient="vert"/>
      </p:transition>
    </mc:Choice>
    <mc:Fallback xmlns="">
      <p:transition spd="slow" advTm="64189">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233888" y="1845734"/>
            <a:ext cx="9921792" cy="4023360"/>
          </a:xfrm>
        </p:spPr>
        <p:txBody>
          <a:bodyPr>
            <a:normAutofit fontScale="92500" lnSpcReduction="20000"/>
          </a:bodyPr>
          <a:lstStyle/>
          <a:p>
            <a:pPr marL="0" indent="0">
              <a:buNone/>
            </a:pPr>
            <a:r>
              <a:rPr lang="de-DE" dirty="0"/>
              <a:t> </a:t>
            </a:r>
            <a:endParaRPr lang="de-DE" sz="900" dirty="0"/>
          </a:p>
          <a:p>
            <a:pPr marL="0" indent="0">
              <a:buNone/>
            </a:pPr>
            <a:r>
              <a:rPr lang="de-DE" dirty="0"/>
              <a:t>Was bedeutet das?</a:t>
            </a:r>
          </a:p>
          <a:p>
            <a:pPr marL="363538" indent="-274638">
              <a:buFont typeface="Courier New" panose="02070309020205020404" pitchFamily="49" charset="0"/>
              <a:buChar char="o"/>
            </a:pPr>
            <a:r>
              <a:rPr lang="de-DE" dirty="0"/>
              <a:t>Nach dem Unterricht wird ein zusätzliches Nachmittagsprogramm bis 15:30 Uhr angeboten.</a:t>
            </a:r>
          </a:p>
          <a:p>
            <a:pPr marL="363538" indent="-274638">
              <a:buFont typeface="Courier New" panose="02070309020205020404" pitchFamily="49" charset="0"/>
              <a:buChar char="o"/>
            </a:pPr>
            <a:r>
              <a:rPr lang="de-DE" dirty="0"/>
              <a:t>Dieses zusätzliche Angebot enthält: das Mittagessen, die Projektzeit und Freizeitangebote</a:t>
            </a:r>
          </a:p>
          <a:p>
            <a:pPr marL="363538" indent="-274638">
              <a:buFont typeface="Courier New" panose="02070309020205020404" pitchFamily="49" charset="0"/>
              <a:buChar char="o"/>
            </a:pPr>
            <a:r>
              <a:rPr lang="de-DE" dirty="0"/>
              <a:t>Anmeldung ist an bis zu 4 Tagen (Montag bis Donnerstag) möglich</a:t>
            </a:r>
          </a:p>
          <a:p>
            <a:pPr marL="539750" indent="-176213">
              <a:buFont typeface="Arial" panose="020B0604020202020204" pitchFamily="34" charset="0"/>
              <a:buChar char="•"/>
            </a:pPr>
            <a:r>
              <a:rPr lang="de-DE" dirty="0"/>
              <a:t>kostenlos</a:t>
            </a:r>
          </a:p>
          <a:p>
            <a:pPr marL="539750" indent="-174625">
              <a:buFont typeface="Arial" panose="020B0604020202020204" pitchFamily="34" charset="0"/>
              <a:buChar char="•"/>
            </a:pPr>
            <a:r>
              <a:rPr lang="de-DE" dirty="0"/>
              <a:t>verpflichtend für ein Halbjahr</a:t>
            </a:r>
          </a:p>
          <a:p>
            <a:pPr marL="0" indent="0">
              <a:buNone/>
            </a:pPr>
            <a:endParaRPr lang="de-DE" dirty="0"/>
          </a:p>
          <a:p>
            <a:pPr marL="0" indent="0">
              <a:buNone/>
            </a:pPr>
            <a:r>
              <a:rPr lang="de-DE" dirty="0"/>
              <a:t>Die Konzeption für OGS und Hort finden Sie hier:</a:t>
            </a:r>
          </a:p>
          <a:p>
            <a:pPr marL="0" indent="0">
              <a:buNone/>
            </a:pPr>
            <a:r>
              <a:rPr lang="de-DE" dirty="0">
                <a:hlinkClick r:id="rId3"/>
              </a:rPr>
              <a:t>https://www.gs-wettmar.de/der-nachmittag/konzeption/</a:t>
            </a:r>
            <a:endParaRPr lang="de-DE" dirty="0"/>
          </a:p>
          <a:p>
            <a:pPr>
              <a:buFont typeface="Wingdings" panose="05000000000000000000" pitchFamily="2" charset="2"/>
              <a:buChar char="Ø"/>
            </a:pPr>
            <a:endParaRPr lang="de-DE" dirty="0"/>
          </a:p>
          <a:p>
            <a:pPr>
              <a:buFont typeface="Wingdings" panose="05000000000000000000" pitchFamily="2" charset="2"/>
              <a:buChar char="Ø"/>
            </a:pPr>
            <a:endParaRPr lang="de-DE" dirty="0"/>
          </a:p>
          <a:p>
            <a:pPr>
              <a:buFont typeface="Wingdings" panose="05000000000000000000" pitchFamily="2" charset="2"/>
              <a:buChar char="Ø"/>
            </a:pPr>
            <a:endParaRPr lang="de-DE" dirty="0"/>
          </a:p>
        </p:txBody>
      </p:sp>
      <p:sp>
        <p:nvSpPr>
          <p:cNvPr id="10" name="Fußzeilenplatzhalter 3"/>
          <p:cNvSpPr>
            <a:spLocks noGrp="1"/>
          </p:cNvSpPr>
          <p:nvPr>
            <p:ph type="ftr" sz="quarter" idx="11"/>
          </p:nvPr>
        </p:nvSpPr>
        <p:spPr>
          <a:xfrm>
            <a:off x="3617094" y="6445283"/>
            <a:ext cx="5393807" cy="365125"/>
          </a:xfrm>
        </p:spPr>
        <p:txBody>
          <a:bodyPr/>
          <a:lstStyle/>
          <a:p>
            <a:pPr>
              <a:spcAft>
                <a:spcPts val="600"/>
              </a:spcAft>
            </a:pPr>
            <a:r>
              <a:rPr lang="de-DE" sz="1050" dirty="0"/>
              <a:t>Eltern-Informationsabend zum Übergang vom Kindergarten in die Grundschule </a:t>
            </a:r>
          </a:p>
        </p:txBody>
      </p:sp>
      <p:sp>
        <p:nvSpPr>
          <p:cNvPr id="9" name="Inhaltsplatzhalter 2"/>
          <p:cNvSpPr txBox="1">
            <a:spLocks/>
          </p:cNvSpPr>
          <p:nvPr/>
        </p:nvSpPr>
        <p:spPr>
          <a:xfrm>
            <a:off x="713232" y="1335025"/>
            <a:ext cx="10442448" cy="48095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DE" dirty="0"/>
          </a:p>
          <a:p>
            <a:pPr marL="0" indent="0">
              <a:buNone/>
            </a:pPr>
            <a:endParaRPr lang="de-DE" dirty="0"/>
          </a:p>
        </p:txBody>
      </p:sp>
      <p:sp>
        <p:nvSpPr>
          <p:cNvPr id="6" name="Textfeld 5">
            <a:extLst>
              <a:ext uri="{FF2B5EF4-FFF2-40B4-BE49-F238E27FC236}">
                <a16:creationId xmlns:a16="http://schemas.microsoft.com/office/drawing/2014/main" id="{5816D32E-2503-421F-B2B9-3E76563061BB}"/>
              </a:ext>
            </a:extLst>
          </p:cNvPr>
          <p:cNvSpPr txBox="1"/>
          <p:nvPr/>
        </p:nvSpPr>
        <p:spPr>
          <a:xfrm>
            <a:off x="2517190" y="1278283"/>
            <a:ext cx="7593617" cy="661720"/>
          </a:xfrm>
          <a:prstGeom prst="rect">
            <a:avLst/>
          </a:prstGeom>
          <a:noFill/>
        </p:spPr>
        <p:txBody>
          <a:bodyPr wrap="none" rtlCol="0">
            <a:spAutoFit/>
          </a:bodyPr>
          <a:lstStyle/>
          <a:p>
            <a:r>
              <a:rPr lang="de-DE" dirty="0"/>
              <a:t> </a:t>
            </a:r>
            <a:r>
              <a:rPr lang="de-DE" sz="1900" dirty="0"/>
              <a:t>Die Grundschule Wettmar ist seit August 2016 eine Offene Ganztagsschule</a:t>
            </a:r>
          </a:p>
          <a:p>
            <a:endParaRPr lang="de-DE" dirty="0"/>
          </a:p>
        </p:txBody>
      </p:sp>
      <p:sp>
        <p:nvSpPr>
          <p:cNvPr id="7" name="Titel 1">
            <a:extLst>
              <a:ext uri="{FF2B5EF4-FFF2-40B4-BE49-F238E27FC236}">
                <a16:creationId xmlns:a16="http://schemas.microsoft.com/office/drawing/2014/main" id="{70C56867-F08A-4015-B81E-38A40DC1182F}"/>
              </a:ext>
            </a:extLst>
          </p:cNvPr>
          <p:cNvSpPr txBox="1">
            <a:spLocks/>
          </p:cNvSpPr>
          <p:nvPr/>
        </p:nvSpPr>
        <p:spPr>
          <a:xfrm>
            <a:off x="1233888" y="432409"/>
            <a:ext cx="9921791" cy="647262"/>
          </a:xfrm>
          <a:prstGeom prst="rect">
            <a:avLst/>
          </a:prstGeom>
          <a:blipFill>
            <a:blip r:embed="rId4"/>
            <a:tile tx="0" ty="0" sx="100000" sy="100000" flip="none" algn="tl"/>
          </a:blip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de-DE" sz="3600" dirty="0"/>
              <a:t>Offene Ganztagsschule</a:t>
            </a:r>
            <a:endParaRPr lang="de-DE" sz="3600" b="1" dirty="0"/>
          </a:p>
        </p:txBody>
      </p:sp>
    </p:spTree>
    <p:extLst>
      <p:ext uri="{BB962C8B-B14F-4D97-AF65-F5344CB8AC3E}">
        <p14:creationId xmlns:p14="http://schemas.microsoft.com/office/powerpoint/2010/main" val="652701928"/>
      </p:ext>
    </p:extLst>
  </p:cSld>
  <p:clrMapOvr>
    <a:masterClrMapping/>
  </p:clrMapOvr>
  <mc:AlternateContent xmlns:mc="http://schemas.openxmlformats.org/markup-compatibility/2006" xmlns:p14="http://schemas.microsoft.com/office/powerpoint/2010/main">
    <mc:Choice Requires="p14">
      <p:transition spd="slow" p14:dur="1500" advTm="21964">
        <p:split orient="vert"/>
      </p:transition>
    </mc:Choice>
    <mc:Fallback xmlns="">
      <p:transition spd="slow" advTm="21964">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nhaltsplatzhalter 2"/>
          <p:cNvSpPr>
            <a:spLocks noGrp="1"/>
          </p:cNvSpPr>
          <p:nvPr>
            <p:ph sz="half" idx="1"/>
          </p:nvPr>
        </p:nvSpPr>
        <p:spPr/>
        <p:txBody>
          <a:bodyPr>
            <a:normAutofit fontScale="92500" lnSpcReduction="10000"/>
          </a:bodyPr>
          <a:lstStyle/>
          <a:p>
            <a:pPr>
              <a:buFont typeface="Wingdings" panose="05000000000000000000" pitchFamily="2" charset="2"/>
              <a:buChar char="Ø"/>
            </a:pPr>
            <a:endParaRPr lang="de-DE" dirty="0"/>
          </a:p>
          <a:p>
            <a:pPr>
              <a:buFont typeface="Wingdings" panose="05000000000000000000" pitchFamily="2" charset="2"/>
              <a:buChar char="Ø"/>
            </a:pPr>
            <a:endParaRPr lang="de-DE" dirty="0"/>
          </a:p>
          <a:p>
            <a:pPr>
              <a:buFont typeface="Wingdings" panose="05000000000000000000" pitchFamily="2" charset="2"/>
              <a:buChar char="Ø"/>
            </a:pPr>
            <a:endParaRPr lang="de-DE" dirty="0"/>
          </a:p>
        </p:txBody>
      </p:sp>
      <p:sp>
        <p:nvSpPr>
          <p:cNvPr id="10" name="Inhaltsplatzhalter 9"/>
          <p:cNvSpPr>
            <a:spLocks noGrp="1"/>
          </p:cNvSpPr>
          <p:nvPr>
            <p:ph sz="half" idx="2"/>
          </p:nvPr>
        </p:nvSpPr>
        <p:spPr>
          <a:xfrm>
            <a:off x="5149632" y="2198820"/>
            <a:ext cx="6121932" cy="2816799"/>
          </a:xfrm>
        </p:spPr>
        <p:txBody>
          <a:bodyPr>
            <a:normAutofit fontScale="92500" lnSpcReduction="10000"/>
          </a:bodyPr>
          <a:lstStyle/>
          <a:p>
            <a:pPr marL="72000" indent="0">
              <a:buNone/>
            </a:pPr>
            <a:endParaRPr lang="de-DE" dirty="0"/>
          </a:p>
          <a:p>
            <a:pPr>
              <a:buFont typeface="Courier New" pitchFamily="49" charset="0"/>
              <a:buChar char="o"/>
            </a:pPr>
            <a:r>
              <a:rPr lang="de-DE" dirty="0"/>
              <a:t> nur für OGS- und Hort-Kinder</a:t>
            </a:r>
          </a:p>
          <a:p>
            <a:pPr>
              <a:buFont typeface="Courier New" pitchFamily="49" charset="0"/>
              <a:buChar char="o"/>
            </a:pPr>
            <a:r>
              <a:rPr lang="de-DE" dirty="0"/>
              <a:t> auf </a:t>
            </a:r>
            <a:r>
              <a:rPr lang="de-DE" dirty="0">
                <a:solidFill>
                  <a:srgbClr val="00B0F0"/>
                </a:solidFill>
                <a:hlinkClick r:id="rId3"/>
              </a:rPr>
              <a:t>www.pestalozzi-stiftung-mensa.de</a:t>
            </a:r>
            <a:r>
              <a:rPr lang="de-DE" dirty="0">
                <a:hlinkClick r:id="rId3"/>
              </a:rPr>
              <a:t> </a:t>
            </a:r>
            <a:r>
              <a:rPr lang="de-DE" dirty="0"/>
              <a:t>registrieren</a:t>
            </a:r>
          </a:p>
          <a:p>
            <a:pPr>
              <a:buFont typeface="Courier New" pitchFamily="49" charset="0"/>
              <a:buChar char="o"/>
            </a:pPr>
            <a:r>
              <a:rPr lang="de-DE" dirty="0"/>
              <a:t> nach der Anmeldung erhalten Sie eine Kundennummer  </a:t>
            </a:r>
          </a:p>
          <a:p>
            <a:pPr>
              <a:buNone/>
            </a:pPr>
            <a:r>
              <a:rPr lang="de-DE" dirty="0"/>
              <a:t>    und eine PIN für Ihre Online-Bestellung</a:t>
            </a:r>
          </a:p>
          <a:p>
            <a:pPr>
              <a:buFont typeface="Courier New" pitchFamily="49" charset="0"/>
              <a:buChar char="o"/>
            </a:pPr>
            <a:r>
              <a:rPr lang="de-DE" dirty="0"/>
              <a:t> Bestellungen online, über das Internet</a:t>
            </a:r>
          </a:p>
          <a:p>
            <a:pPr>
              <a:buFont typeface="Courier New" pitchFamily="49" charset="0"/>
              <a:buChar char="o"/>
            </a:pPr>
            <a:r>
              <a:rPr lang="de-DE" dirty="0"/>
              <a:t> monatliches Lastschriftverfahren</a:t>
            </a:r>
          </a:p>
          <a:p>
            <a:pPr marL="72000" indent="0">
              <a:buNone/>
            </a:pPr>
            <a:endParaRPr lang="de-DE" dirty="0"/>
          </a:p>
          <a:p>
            <a:pPr marL="72000" indent="0">
              <a:buNone/>
            </a:pPr>
            <a:endParaRPr lang="de-DE" dirty="0"/>
          </a:p>
          <a:p>
            <a:pPr marL="72000" indent="0">
              <a:buNone/>
            </a:pPr>
            <a:endParaRPr lang="de-DE" dirty="0"/>
          </a:p>
          <a:p>
            <a:pPr marL="0" indent="0">
              <a:lnSpc>
                <a:spcPct val="0"/>
              </a:lnSpc>
              <a:buNone/>
            </a:pPr>
            <a:endParaRPr lang="de-DE" dirty="0"/>
          </a:p>
          <a:p>
            <a:pPr marL="437760" indent="-457200">
              <a:buFont typeface="Wingdings" panose="05000000000000000000" pitchFamily="2" charset="2"/>
              <a:buChar char="Ø"/>
            </a:pPr>
            <a:endParaRPr lang="de-DE" dirty="0"/>
          </a:p>
          <a:p>
            <a:endParaRPr lang="de-DE" dirty="0"/>
          </a:p>
          <a:p>
            <a:endParaRPr lang="de-DE" dirty="0"/>
          </a:p>
        </p:txBody>
      </p:sp>
      <p:sp>
        <p:nvSpPr>
          <p:cNvPr id="8" name="Fußzeilenplatzhalter 3"/>
          <p:cNvSpPr>
            <a:spLocks noGrp="1"/>
          </p:cNvSpPr>
          <p:nvPr>
            <p:ph type="ftr" sz="quarter" idx="11"/>
          </p:nvPr>
        </p:nvSpPr>
        <p:spPr>
          <a:xfrm>
            <a:off x="3396341" y="6395709"/>
            <a:ext cx="5277395" cy="462291"/>
          </a:xfrm>
        </p:spPr>
        <p:txBody>
          <a:bodyPr/>
          <a:lstStyle/>
          <a:p>
            <a:pPr>
              <a:spcAft>
                <a:spcPts val="600"/>
              </a:spcAft>
            </a:pPr>
            <a:r>
              <a:rPr lang="de-DE" sz="1050" dirty="0"/>
              <a:t>Eltern-Informationsabend zum Übergang vom Kindergarten in die Grundschule </a:t>
            </a:r>
          </a:p>
        </p:txBody>
      </p:sp>
      <p:sp>
        <p:nvSpPr>
          <p:cNvPr id="9" name="Inhaltsplatzhalter 2"/>
          <p:cNvSpPr txBox="1">
            <a:spLocks/>
          </p:cNvSpPr>
          <p:nvPr/>
        </p:nvSpPr>
        <p:spPr>
          <a:xfrm>
            <a:off x="1097280" y="1545273"/>
            <a:ext cx="10058400" cy="45992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de-DE" dirty="0"/>
          </a:p>
          <a:p>
            <a:pPr marL="0" indent="0">
              <a:buNone/>
            </a:pPr>
            <a:endParaRPr lang="de-DE" dirty="0"/>
          </a:p>
        </p:txBody>
      </p:sp>
      <p:pic>
        <p:nvPicPr>
          <p:cNvPr id="4" name="Picture 2" descr="http://www.clipartbilder.com/wp-content/uploads/2014/05/essen1.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8" t="8702" r="5873" b="9075"/>
          <a:stretch/>
        </p:blipFill>
        <p:spPr bwMode="auto">
          <a:xfrm>
            <a:off x="1233889" y="2007496"/>
            <a:ext cx="3408621" cy="3199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9F336A3-6AA4-4845-B2E2-ABAA431058DF}"/>
              </a:ext>
            </a:extLst>
          </p:cNvPr>
          <p:cNvSpPr txBox="1"/>
          <p:nvPr/>
        </p:nvSpPr>
        <p:spPr>
          <a:xfrm>
            <a:off x="1362456" y="5312727"/>
            <a:ext cx="3291840" cy="215444"/>
          </a:xfrm>
          <a:prstGeom prst="rect">
            <a:avLst/>
          </a:prstGeom>
          <a:noFill/>
        </p:spPr>
        <p:txBody>
          <a:bodyPr wrap="square" rtlCol="0">
            <a:spAutoFit/>
          </a:bodyPr>
          <a:lstStyle/>
          <a:p>
            <a:r>
              <a:rPr lang="de-DE" sz="800" dirty="0">
                <a:solidFill>
                  <a:schemeClr val="bg1">
                    <a:lumMod val="65000"/>
                  </a:schemeClr>
                </a:solidFill>
              </a:rPr>
              <a:t>https://clipartart.com/categories/clipart-essen-kostenlos.html</a:t>
            </a:r>
          </a:p>
        </p:txBody>
      </p:sp>
      <p:sp>
        <p:nvSpPr>
          <p:cNvPr id="11" name="Titel 1">
            <a:extLst>
              <a:ext uri="{FF2B5EF4-FFF2-40B4-BE49-F238E27FC236}">
                <a16:creationId xmlns:a16="http://schemas.microsoft.com/office/drawing/2014/main" id="{04686290-2D4C-41E2-8C94-AE602AFD3E89}"/>
              </a:ext>
            </a:extLst>
          </p:cNvPr>
          <p:cNvSpPr txBox="1">
            <a:spLocks/>
          </p:cNvSpPr>
          <p:nvPr/>
        </p:nvSpPr>
        <p:spPr>
          <a:xfrm>
            <a:off x="1233889" y="665275"/>
            <a:ext cx="9921791" cy="647262"/>
          </a:xfrm>
          <a:prstGeom prst="rect">
            <a:avLst/>
          </a:prstGeom>
          <a:blipFill>
            <a:blip r:embed="rId5"/>
            <a:tile tx="0" ty="0" sx="100000" sy="100000" flip="none" algn="tl"/>
          </a:blipFill>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de-DE" sz="3600" dirty="0"/>
              <a:t>Versorgung mit Mittagessen durch die Pestalozzi-Stiftung</a:t>
            </a:r>
            <a:endParaRPr lang="de-DE" sz="3600" b="1" dirty="0"/>
          </a:p>
        </p:txBody>
      </p:sp>
    </p:spTree>
    <p:extLst>
      <p:ext uri="{BB962C8B-B14F-4D97-AF65-F5344CB8AC3E}">
        <p14:creationId xmlns:p14="http://schemas.microsoft.com/office/powerpoint/2010/main" val="1668680762"/>
      </p:ext>
    </p:extLst>
  </p:cSld>
  <p:clrMapOvr>
    <a:masterClrMapping/>
  </p:clrMapOvr>
  <mc:AlternateContent xmlns:mc="http://schemas.openxmlformats.org/markup-compatibility/2006" xmlns:p14="http://schemas.microsoft.com/office/powerpoint/2010/main">
    <mc:Choice Requires="p14">
      <p:transition spd="slow" p14:dur="1500" advTm="12765">
        <p:split orient="vert"/>
      </p:transition>
    </mc:Choice>
    <mc:Fallback xmlns="">
      <p:transition spd="slow" advTm="12765">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CC8FE4F-D131-4472-89DC-EEC0C21D4915}"/>
              </a:ext>
            </a:extLst>
          </p:cNvPr>
          <p:cNvSpPr>
            <a:spLocks noGrp="1"/>
          </p:cNvSpPr>
          <p:nvPr>
            <p:ph type="ftr" sz="quarter" idx="11"/>
          </p:nvPr>
        </p:nvSpPr>
        <p:spPr/>
        <p:txBody>
          <a:bodyPr/>
          <a:lstStyle/>
          <a:p>
            <a:r>
              <a:rPr lang="de-DE"/>
              <a:t>Eltern-Informationsabend zum Übergang vom Kindergarten in die Grundschule </a:t>
            </a:r>
            <a:endParaRPr lang="de-DE" dirty="0"/>
          </a:p>
        </p:txBody>
      </p:sp>
      <p:pic>
        <p:nvPicPr>
          <p:cNvPr id="1026" name="Picture 2" descr="IServ">
            <a:extLst>
              <a:ext uri="{FF2B5EF4-FFF2-40B4-BE49-F238E27FC236}">
                <a16:creationId xmlns:a16="http://schemas.microsoft.com/office/drawing/2014/main" id="{DFD1D0C6-127A-4B60-B437-FC455A235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5713" y="415250"/>
            <a:ext cx="1552575" cy="628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94B935D-AD54-4CFE-857D-ABA97BB006EF}"/>
              </a:ext>
            </a:extLst>
          </p:cNvPr>
          <p:cNvSpPr txBox="1"/>
          <p:nvPr/>
        </p:nvSpPr>
        <p:spPr>
          <a:xfrm>
            <a:off x="640556" y="1601286"/>
            <a:ext cx="10910888" cy="2708434"/>
          </a:xfrm>
          <a:prstGeom prst="rect">
            <a:avLst/>
          </a:prstGeom>
          <a:noFill/>
        </p:spPr>
        <p:txBody>
          <a:bodyPr wrap="square" rtlCol="0">
            <a:spAutoFit/>
          </a:bodyPr>
          <a:lstStyle/>
          <a:p>
            <a:pPr algn="just"/>
            <a:r>
              <a:rPr lang="de-DE" sz="1700" dirty="0"/>
              <a:t>Seit März 2020 arbeiten wir mit </a:t>
            </a:r>
            <a:r>
              <a:rPr lang="de-DE" sz="1700" dirty="0" err="1"/>
              <a:t>IServ</a:t>
            </a:r>
            <a:r>
              <a:rPr lang="de-DE" sz="1700" dirty="0"/>
              <a:t>. Es ist für uns das wichtigste Kommunikationsmittel und dient neben E-Mail-Kontakten u.a. auch zur Weitergabe von Aufgaben und ermöglicht Videotreffs.</a:t>
            </a:r>
          </a:p>
          <a:p>
            <a:pPr algn="just"/>
            <a:endParaRPr lang="de-DE" sz="1700" dirty="0"/>
          </a:p>
          <a:p>
            <a:pPr algn="just"/>
            <a:r>
              <a:rPr lang="de-DE" sz="1700" dirty="0"/>
              <a:t>Wesentliche Informationen rund um das Thema </a:t>
            </a:r>
            <a:r>
              <a:rPr lang="de-DE" sz="1700" dirty="0" err="1"/>
              <a:t>IServ</a:t>
            </a:r>
            <a:r>
              <a:rPr lang="de-DE" sz="1700" dirty="0"/>
              <a:t> finden Sie </a:t>
            </a:r>
            <a:r>
              <a:rPr lang="de-DE" sz="1700" dirty="0">
                <a:hlinkClick r:id="rId4"/>
              </a:rPr>
              <a:t>auf unserer Homepage</a:t>
            </a:r>
            <a:r>
              <a:rPr lang="de-DE" sz="1700" dirty="0"/>
              <a:t>.</a:t>
            </a:r>
          </a:p>
          <a:p>
            <a:pPr algn="just"/>
            <a:endParaRPr lang="de-DE" sz="1700" dirty="0"/>
          </a:p>
          <a:p>
            <a:pPr algn="just"/>
            <a:r>
              <a:rPr lang="de-DE" sz="1700" dirty="0"/>
              <a:t>Die </a:t>
            </a:r>
            <a:r>
              <a:rPr lang="de-DE" sz="1700" dirty="0">
                <a:hlinkClick r:id="rId5"/>
              </a:rPr>
              <a:t>Einwilligungserklärung</a:t>
            </a:r>
            <a:r>
              <a:rPr lang="de-DE" sz="1700" dirty="0"/>
              <a:t> für den Schüler-Account haben Sie uns bereits mit der Anmeldung abgegeben.</a:t>
            </a:r>
          </a:p>
          <a:p>
            <a:pPr algn="just"/>
            <a:r>
              <a:rPr lang="de-DE" sz="1700" dirty="0">
                <a:solidFill>
                  <a:srgbClr val="C00000"/>
                </a:solidFill>
              </a:rPr>
              <a:t>Da Grundschüler ihren eigenen Account in der Regel nicht selbstständig nutzen, wird das Postfach des Kindes von den Lehrerinnen auch als Kommunikationsmittel mit den Eltern genutzt.</a:t>
            </a:r>
          </a:p>
          <a:p>
            <a:pPr algn="just"/>
            <a:endParaRPr lang="de-DE" sz="1700" dirty="0"/>
          </a:p>
          <a:p>
            <a:pPr algn="just"/>
            <a:r>
              <a:rPr lang="de-DE" sz="1700" dirty="0"/>
              <a:t>Beim Kennenlernen der Funktionen helfen zahlreiche </a:t>
            </a:r>
            <a:r>
              <a:rPr lang="de-DE" sz="1700" dirty="0" err="1"/>
              <a:t>Youtube</a:t>
            </a:r>
            <a:r>
              <a:rPr lang="de-DE" sz="1700" dirty="0"/>
              <a:t>-Videos oder auch die </a:t>
            </a:r>
            <a:r>
              <a:rPr lang="de-DE" sz="1700" dirty="0" err="1">
                <a:hlinkClick r:id="rId6"/>
              </a:rPr>
              <a:t>IServ</a:t>
            </a:r>
            <a:r>
              <a:rPr lang="de-DE" sz="1700" dirty="0">
                <a:hlinkClick r:id="rId6"/>
              </a:rPr>
              <a:t>-Akademie</a:t>
            </a:r>
            <a:r>
              <a:rPr lang="de-DE" sz="1700" dirty="0"/>
              <a:t>.</a:t>
            </a:r>
          </a:p>
        </p:txBody>
      </p:sp>
      <p:sp>
        <p:nvSpPr>
          <p:cNvPr id="6" name="Textfeld 5">
            <a:extLst>
              <a:ext uri="{FF2B5EF4-FFF2-40B4-BE49-F238E27FC236}">
                <a16:creationId xmlns:a16="http://schemas.microsoft.com/office/drawing/2014/main" id="{3CA5E5F1-5DA2-48C8-B1AA-1FB3047D76EE}"/>
              </a:ext>
            </a:extLst>
          </p:cNvPr>
          <p:cNvSpPr txBox="1"/>
          <p:nvPr/>
        </p:nvSpPr>
        <p:spPr>
          <a:xfrm>
            <a:off x="656272" y="4672438"/>
            <a:ext cx="10792016" cy="1200329"/>
          </a:xfrm>
          <a:prstGeom prst="rect">
            <a:avLst/>
          </a:prstGeom>
          <a:noFill/>
        </p:spPr>
        <p:txBody>
          <a:bodyPr wrap="square" rtlCol="0">
            <a:spAutoFit/>
          </a:bodyPr>
          <a:lstStyle/>
          <a:p>
            <a:pPr algn="just"/>
            <a:r>
              <a:rPr lang="de-DE" b="1" u="sng" dirty="0"/>
              <a:t>iPads</a:t>
            </a:r>
            <a:endParaRPr lang="de-DE" dirty="0"/>
          </a:p>
          <a:p>
            <a:pPr algn="just"/>
            <a:endParaRPr lang="de-DE" b="1" u="sng" dirty="0"/>
          </a:p>
          <a:p>
            <a:pPr algn="just"/>
            <a:r>
              <a:rPr lang="de-DE" dirty="0"/>
              <a:t>Wir haben für die Schule iPads, die wir im Unterricht ergänzend zu unseren Lehrbüchern und Arbeitsheften und sonstigen Materialien nutzen. Diese können nicht ausgeliehen werden.</a:t>
            </a:r>
          </a:p>
        </p:txBody>
      </p:sp>
      <p:sp>
        <p:nvSpPr>
          <p:cNvPr id="7" name="Titel 1">
            <a:extLst>
              <a:ext uri="{FF2B5EF4-FFF2-40B4-BE49-F238E27FC236}">
                <a16:creationId xmlns:a16="http://schemas.microsoft.com/office/drawing/2014/main" id="{F004903E-1E06-443D-92C9-61C2CAC3B367}"/>
              </a:ext>
            </a:extLst>
          </p:cNvPr>
          <p:cNvSpPr txBox="1">
            <a:spLocks/>
          </p:cNvSpPr>
          <p:nvPr/>
        </p:nvSpPr>
        <p:spPr>
          <a:xfrm>
            <a:off x="656272" y="415248"/>
            <a:ext cx="9027555" cy="972000"/>
          </a:xfrm>
          <a:prstGeom prst="rect">
            <a:avLst/>
          </a:prstGeom>
          <a:blipFill>
            <a:blip r:embed="rId7"/>
            <a:tile tx="0" ty="0" sx="100000" sy="100000" flip="none" algn="tl"/>
          </a:blipFill>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de-DE" sz="2800" dirty="0" err="1"/>
              <a:t>IServ</a:t>
            </a:r>
            <a:r>
              <a:rPr lang="de-DE" sz="2800" dirty="0"/>
              <a:t> und iPads</a:t>
            </a:r>
          </a:p>
          <a:p>
            <a:pPr algn="ctr"/>
            <a:endParaRPr lang="de-DE" sz="1100" dirty="0"/>
          </a:p>
          <a:p>
            <a:pPr algn="ctr"/>
            <a:r>
              <a:rPr lang="de-DE" sz="2400" dirty="0"/>
              <a:t>zwei Bausteine der Digitalisierung an der Grundschule Wettmar</a:t>
            </a:r>
          </a:p>
        </p:txBody>
      </p:sp>
    </p:spTree>
    <p:extLst>
      <p:ext uri="{BB962C8B-B14F-4D97-AF65-F5344CB8AC3E}">
        <p14:creationId xmlns:p14="http://schemas.microsoft.com/office/powerpoint/2010/main" val="3099578751"/>
      </p:ext>
    </p:extLst>
  </p:cSld>
  <p:clrMapOvr>
    <a:masterClrMapping/>
  </p:clrMapOvr>
  <mc:AlternateContent xmlns:mc="http://schemas.openxmlformats.org/markup-compatibility/2006" xmlns:p14="http://schemas.microsoft.com/office/powerpoint/2010/main">
    <mc:Choice Requires="p14">
      <p:transition spd="slow" p14:dur="2000" advTm="63842"/>
    </mc:Choice>
    <mc:Fallback xmlns="">
      <p:transition spd="slow" advTm="6384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CC8FE4F-D131-4472-89DC-EEC0C21D4915}"/>
              </a:ext>
            </a:extLst>
          </p:cNvPr>
          <p:cNvSpPr>
            <a:spLocks noGrp="1"/>
          </p:cNvSpPr>
          <p:nvPr>
            <p:ph type="ftr" sz="quarter" idx="11"/>
          </p:nvPr>
        </p:nvSpPr>
        <p:spPr/>
        <p:txBody>
          <a:bodyPr/>
          <a:lstStyle/>
          <a:p>
            <a:r>
              <a:rPr lang="de-DE"/>
              <a:t>Eltern-Informationsabend zum Übergang vom Kindergarten in die Grundschule </a:t>
            </a:r>
            <a:endParaRPr lang="de-DE" dirty="0"/>
          </a:p>
        </p:txBody>
      </p:sp>
      <p:grpSp>
        <p:nvGrpSpPr>
          <p:cNvPr id="10" name="Gruppieren 9">
            <a:extLst>
              <a:ext uri="{FF2B5EF4-FFF2-40B4-BE49-F238E27FC236}">
                <a16:creationId xmlns:a16="http://schemas.microsoft.com/office/drawing/2014/main" id="{9439A29D-31C4-49DC-9486-4A1ABAD9128F}"/>
              </a:ext>
            </a:extLst>
          </p:cNvPr>
          <p:cNvGrpSpPr/>
          <p:nvPr/>
        </p:nvGrpSpPr>
        <p:grpSpPr>
          <a:xfrm>
            <a:off x="308472" y="417033"/>
            <a:ext cx="4362680" cy="5631227"/>
            <a:chOff x="308472" y="152628"/>
            <a:chExt cx="4362680" cy="5631227"/>
          </a:xfrm>
        </p:grpSpPr>
        <p:pic>
          <p:nvPicPr>
            <p:cNvPr id="9" name="Grafik 8">
              <a:extLst>
                <a:ext uri="{FF2B5EF4-FFF2-40B4-BE49-F238E27FC236}">
                  <a16:creationId xmlns:a16="http://schemas.microsoft.com/office/drawing/2014/main" id="{E10876EA-4429-450B-9301-49DA65F67BA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638" t="8032" r="11821" b="5623"/>
            <a:stretch/>
          </p:blipFill>
          <p:spPr>
            <a:xfrm>
              <a:off x="308472" y="152628"/>
              <a:ext cx="4274545" cy="5631227"/>
            </a:xfrm>
            <a:prstGeom prst="rect">
              <a:avLst/>
            </a:prstGeom>
          </p:spPr>
        </p:pic>
        <p:sp>
          <p:nvSpPr>
            <p:cNvPr id="8" name="Textfeld 7">
              <a:extLst>
                <a:ext uri="{FF2B5EF4-FFF2-40B4-BE49-F238E27FC236}">
                  <a16:creationId xmlns:a16="http://schemas.microsoft.com/office/drawing/2014/main" id="{8E520CDA-8408-4E17-A3BF-2B2A7728A3C8}"/>
                </a:ext>
              </a:extLst>
            </p:cNvPr>
            <p:cNvSpPr txBox="1"/>
            <p:nvPr/>
          </p:nvSpPr>
          <p:spPr>
            <a:xfrm>
              <a:off x="539827" y="5356030"/>
              <a:ext cx="4131325" cy="215444"/>
            </a:xfrm>
            <a:prstGeom prst="rect">
              <a:avLst/>
            </a:prstGeom>
            <a:noFill/>
          </p:spPr>
          <p:txBody>
            <a:bodyPr wrap="square">
              <a:spAutoFit/>
            </a:bodyPr>
            <a:lstStyle/>
            <a:p>
              <a:r>
                <a:rPr lang="de-DE" sz="800" dirty="0">
                  <a:solidFill>
                    <a:schemeClr val="bg1">
                      <a:lumMod val="65000"/>
                    </a:schemeClr>
                  </a:solidFill>
                </a:rPr>
                <a:t>https://pixabay.com/de/illustrations/frage-fragezeichen-antwort-symbol-1015308/</a:t>
              </a:r>
            </a:p>
          </p:txBody>
        </p:sp>
      </p:grpSp>
      <p:pic>
        <p:nvPicPr>
          <p:cNvPr id="12" name="Grafik 11">
            <a:extLst>
              <a:ext uri="{FF2B5EF4-FFF2-40B4-BE49-F238E27FC236}">
                <a16:creationId xmlns:a16="http://schemas.microsoft.com/office/drawing/2014/main" id="{E3187E9C-876A-44A0-B9B1-1BC7A59A6D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66" t="18391" r="3724" b="18815"/>
          <a:stretch/>
        </p:blipFill>
        <p:spPr>
          <a:xfrm>
            <a:off x="5352362" y="5216653"/>
            <a:ext cx="720000" cy="725548"/>
          </a:xfrm>
          <a:prstGeom prst="rect">
            <a:avLst/>
          </a:prstGeom>
        </p:spPr>
      </p:pic>
      <p:pic>
        <p:nvPicPr>
          <p:cNvPr id="17" name="Grafik 16">
            <a:extLst>
              <a:ext uri="{FF2B5EF4-FFF2-40B4-BE49-F238E27FC236}">
                <a16:creationId xmlns:a16="http://schemas.microsoft.com/office/drawing/2014/main" id="{861CCC85-F068-4240-AB34-342902121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919" t="18391" r="27271" b="18815"/>
          <a:stretch/>
        </p:blipFill>
        <p:spPr>
          <a:xfrm>
            <a:off x="5352362" y="4010166"/>
            <a:ext cx="720000" cy="725548"/>
          </a:xfrm>
          <a:prstGeom prst="rect">
            <a:avLst/>
          </a:prstGeom>
        </p:spPr>
      </p:pic>
      <p:pic>
        <p:nvPicPr>
          <p:cNvPr id="18" name="Grafik 17">
            <a:extLst>
              <a:ext uri="{FF2B5EF4-FFF2-40B4-BE49-F238E27FC236}">
                <a16:creationId xmlns:a16="http://schemas.microsoft.com/office/drawing/2014/main" id="{BD412977-CBF1-4FBF-B94E-5A1D51A221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624" t="18391" r="49635" b="18815"/>
          <a:stretch/>
        </p:blipFill>
        <p:spPr>
          <a:xfrm>
            <a:off x="5352362" y="2144543"/>
            <a:ext cx="720000" cy="727807"/>
          </a:xfrm>
          <a:prstGeom prst="rect">
            <a:avLst/>
          </a:prstGeom>
        </p:spPr>
      </p:pic>
      <p:pic>
        <p:nvPicPr>
          <p:cNvPr id="19" name="Grafik 18">
            <a:extLst>
              <a:ext uri="{FF2B5EF4-FFF2-40B4-BE49-F238E27FC236}">
                <a16:creationId xmlns:a16="http://schemas.microsoft.com/office/drawing/2014/main" id="{7FDAE383-1E0C-491A-AFF8-9F78EE4A83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18" t="18391" r="73735" b="18815"/>
          <a:stretch/>
        </p:blipFill>
        <p:spPr>
          <a:xfrm>
            <a:off x="5352362" y="3097750"/>
            <a:ext cx="720000" cy="727660"/>
          </a:xfrm>
          <a:prstGeom prst="rect">
            <a:avLst/>
          </a:prstGeom>
        </p:spPr>
      </p:pic>
      <p:sp>
        <p:nvSpPr>
          <p:cNvPr id="21" name="Textfeld 20">
            <a:extLst>
              <a:ext uri="{FF2B5EF4-FFF2-40B4-BE49-F238E27FC236}">
                <a16:creationId xmlns:a16="http://schemas.microsoft.com/office/drawing/2014/main" id="{296C02CF-A700-4468-88DF-CDE82E4F8EB1}"/>
              </a:ext>
            </a:extLst>
          </p:cNvPr>
          <p:cNvSpPr txBox="1"/>
          <p:nvPr/>
        </p:nvSpPr>
        <p:spPr>
          <a:xfrm>
            <a:off x="6476983" y="2373864"/>
            <a:ext cx="1499229" cy="369332"/>
          </a:xfrm>
          <a:prstGeom prst="rect">
            <a:avLst/>
          </a:prstGeom>
          <a:noFill/>
        </p:spPr>
        <p:txBody>
          <a:bodyPr wrap="square">
            <a:spAutoFit/>
          </a:bodyPr>
          <a:lstStyle/>
          <a:p>
            <a:r>
              <a:rPr lang="de-DE" b="0" i="0" dirty="0">
                <a:solidFill>
                  <a:srgbClr val="424242"/>
                </a:solidFill>
                <a:effectLst/>
                <a:latin typeface="Roboto"/>
              </a:rPr>
              <a:t>05139-5677</a:t>
            </a:r>
            <a:endParaRPr lang="de-DE" dirty="0"/>
          </a:p>
        </p:txBody>
      </p:sp>
      <p:sp>
        <p:nvSpPr>
          <p:cNvPr id="23" name="Textfeld 22">
            <a:extLst>
              <a:ext uri="{FF2B5EF4-FFF2-40B4-BE49-F238E27FC236}">
                <a16:creationId xmlns:a16="http://schemas.microsoft.com/office/drawing/2014/main" id="{52E2F140-BDBC-42D3-B791-90F074FD6A3C}"/>
              </a:ext>
            </a:extLst>
          </p:cNvPr>
          <p:cNvSpPr txBox="1"/>
          <p:nvPr/>
        </p:nvSpPr>
        <p:spPr>
          <a:xfrm>
            <a:off x="6476983" y="3244334"/>
            <a:ext cx="3636502" cy="369332"/>
          </a:xfrm>
          <a:prstGeom prst="rect">
            <a:avLst/>
          </a:prstGeom>
          <a:noFill/>
        </p:spPr>
        <p:txBody>
          <a:bodyPr wrap="square">
            <a:spAutoFit/>
          </a:bodyPr>
          <a:lstStyle/>
          <a:p>
            <a:r>
              <a:rPr lang="de-DE" b="0" i="0" dirty="0">
                <a:solidFill>
                  <a:srgbClr val="3299BB"/>
                </a:solidFill>
                <a:effectLst/>
                <a:latin typeface="Roboto"/>
                <a:hlinkClick r:id="rId6" tooltip="sekretariat@grundschule-wtm.de"/>
              </a:rPr>
              <a:t>sekretariat@grundschule-wtm.de</a:t>
            </a:r>
            <a:endParaRPr lang="de-DE" dirty="0"/>
          </a:p>
        </p:txBody>
      </p:sp>
      <p:sp>
        <p:nvSpPr>
          <p:cNvPr id="25" name="Textfeld 24">
            <a:extLst>
              <a:ext uri="{FF2B5EF4-FFF2-40B4-BE49-F238E27FC236}">
                <a16:creationId xmlns:a16="http://schemas.microsoft.com/office/drawing/2014/main" id="{D60F8FD1-38C5-45BF-8C3C-0106C5ED898F}"/>
              </a:ext>
            </a:extLst>
          </p:cNvPr>
          <p:cNvSpPr txBox="1"/>
          <p:nvPr/>
        </p:nvSpPr>
        <p:spPr>
          <a:xfrm>
            <a:off x="6476983" y="3911275"/>
            <a:ext cx="2538345" cy="923330"/>
          </a:xfrm>
          <a:prstGeom prst="rect">
            <a:avLst/>
          </a:prstGeom>
          <a:noFill/>
        </p:spPr>
        <p:txBody>
          <a:bodyPr wrap="square">
            <a:spAutoFit/>
          </a:bodyPr>
          <a:lstStyle/>
          <a:p>
            <a:pPr algn="l"/>
            <a:r>
              <a:rPr lang="de-DE" b="0" i="0" dirty="0">
                <a:solidFill>
                  <a:srgbClr val="424242"/>
                </a:solidFill>
                <a:effectLst/>
                <a:latin typeface="Roboto"/>
              </a:rPr>
              <a:t>Grundschule Wettmar</a:t>
            </a:r>
          </a:p>
          <a:p>
            <a:pPr algn="l"/>
            <a:r>
              <a:rPr lang="de-DE" b="0" i="0" dirty="0">
                <a:solidFill>
                  <a:srgbClr val="424242"/>
                </a:solidFill>
                <a:effectLst/>
                <a:latin typeface="Roboto"/>
              </a:rPr>
              <a:t>Schulstraße 12</a:t>
            </a:r>
            <a:br>
              <a:rPr lang="de-DE" b="0" i="0" dirty="0">
                <a:solidFill>
                  <a:srgbClr val="424242"/>
                </a:solidFill>
                <a:effectLst/>
                <a:latin typeface="Roboto"/>
              </a:rPr>
            </a:br>
            <a:r>
              <a:rPr lang="de-DE" b="0" i="0" dirty="0">
                <a:solidFill>
                  <a:srgbClr val="424242"/>
                </a:solidFill>
                <a:effectLst/>
                <a:latin typeface="Roboto"/>
              </a:rPr>
              <a:t>30938 Burgwedel</a:t>
            </a:r>
          </a:p>
        </p:txBody>
      </p:sp>
      <p:sp>
        <p:nvSpPr>
          <p:cNvPr id="1024" name="Legende: mit Pfeil nach unten 1023">
            <a:extLst>
              <a:ext uri="{FF2B5EF4-FFF2-40B4-BE49-F238E27FC236}">
                <a16:creationId xmlns:a16="http://schemas.microsoft.com/office/drawing/2014/main" id="{49523730-B079-4879-AF2D-FD00BBFD67EA}"/>
              </a:ext>
            </a:extLst>
          </p:cNvPr>
          <p:cNvSpPr/>
          <p:nvPr/>
        </p:nvSpPr>
        <p:spPr>
          <a:xfrm>
            <a:off x="5352362" y="417033"/>
            <a:ext cx="5556430" cy="1912177"/>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Sollten Sie weitere Fragen haben, scheuen Sie sich nicht, uns zu kontaktieren:</a:t>
            </a:r>
          </a:p>
        </p:txBody>
      </p:sp>
      <p:pic>
        <p:nvPicPr>
          <p:cNvPr id="1027" name="Grafik 1026">
            <a:hlinkClick r:id="rId7"/>
            <a:extLst>
              <a:ext uri="{FF2B5EF4-FFF2-40B4-BE49-F238E27FC236}">
                <a16:creationId xmlns:a16="http://schemas.microsoft.com/office/drawing/2014/main" id="{861F10B7-569B-4630-AAF3-2B2E32FE1BC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7576" y="5028464"/>
            <a:ext cx="1569727" cy="1121701"/>
          </a:xfrm>
          <a:prstGeom prst="rect">
            <a:avLst/>
          </a:prstGeom>
        </p:spPr>
      </p:pic>
      <p:pic>
        <p:nvPicPr>
          <p:cNvPr id="4" name="Grafik 3">
            <a:extLst>
              <a:ext uri="{FF2B5EF4-FFF2-40B4-BE49-F238E27FC236}">
                <a16:creationId xmlns:a16="http://schemas.microsoft.com/office/drawing/2014/main" id="{5CA5CCF9-6B1C-4A45-811C-9A3F8AC6CE9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27" t="67067" r="31195" b="11843"/>
          <a:stretch/>
        </p:blipFill>
        <p:spPr>
          <a:xfrm>
            <a:off x="2445744" y="417033"/>
            <a:ext cx="719444" cy="729482"/>
          </a:xfrm>
          <a:prstGeom prst="rect">
            <a:avLst/>
          </a:prstGeom>
        </p:spPr>
      </p:pic>
      <p:sp>
        <p:nvSpPr>
          <p:cNvPr id="20" name="Textfeld 19">
            <a:hlinkClick r:id="rId10"/>
            <a:extLst>
              <a:ext uri="{FF2B5EF4-FFF2-40B4-BE49-F238E27FC236}">
                <a16:creationId xmlns:a16="http://schemas.microsoft.com/office/drawing/2014/main" id="{6B7FAFBB-C011-4ED0-93E5-A05444D6BE2E}"/>
              </a:ext>
            </a:extLst>
          </p:cNvPr>
          <p:cNvSpPr txBox="1"/>
          <p:nvPr/>
        </p:nvSpPr>
        <p:spPr>
          <a:xfrm>
            <a:off x="3165188" y="597108"/>
            <a:ext cx="2122716" cy="369332"/>
          </a:xfrm>
          <a:prstGeom prst="rect">
            <a:avLst/>
          </a:prstGeom>
          <a:noFill/>
        </p:spPr>
        <p:txBody>
          <a:bodyPr wrap="square">
            <a:spAutoFit/>
          </a:bodyPr>
          <a:lstStyle/>
          <a:p>
            <a:pPr eaLnBrk="1" hangingPunct="1"/>
            <a:r>
              <a:rPr lang="de-DE" altLang="de-DE" sz="1800" dirty="0">
                <a:solidFill>
                  <a:srgbClr val="0070C0"/>
                </a:solidFill>
              </a:rPr>
              <a:t>www.gs-wettmar.de</a:t>
            </a:r>
          </a:p>
        </p:txBody>
      </p:sp>
    </p:spTree>
    <p:extLst>
      <p:ext uri="{BB962C8B-B14F-4D97-AF65-F5344CB8AC3E}">
        <p14:creationId xmlns:p14="http://schemas.microsoft.com/office/powerpoint/2010/main" val="2967767369"/>
      </p:ext>
    </p:extLst>
  </p:cSld>
  <p:clrMapOvr>
    <a:masterClrMapping/>
  </p:clrMapOvr>
  <mc:AlternateContent xmlns:mc="http://schemas.openxmlformats.org/markup-compatibility/2006" xmlns:p14="http://schemas.microsoft.com/office/powerpoint/2010/main">
    <mc:Choice Requires="p14">
      <p:transition spd="slow" p14:dur="2000" advTm="20444"/>
    </mc:Choice>
    <mc:Fallback xmlns="">
      <p:transition spd="slow" advTm="204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F1B08B-8A8C-AFE4-44C2-136837050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83" y="1601339"/>
            <a:ext cx="10869184" cy="4347674"/>
          </a:xfrm>
          <a:prstGeom prst="rect">
            <a:avLst/>
          </a:prstGeom>
        </p:spPr>
      </p:pic>
      <p:sp>
        <p:nvSpPr>
          <p:cNvPr id="2" name="Fußzeilenplatzhalter 1">
            <a:extLst>
              <a:ext uri="{FF2B5EF4-FFF2-40B4-BE49-F238E27FC236}">
                <a16:creationId xmlns:a16="http://schemas.microsoft.com/office/drawing/2014/main" id="{5CC59139-D4A7-C209-0CF9-37533FA95160}"/>
              </a:ext>
            </a:extLst>
          </p:cNvPr>
          <p:cNvSpPr>
            <a:spLocks noGrp="1"/>
          </p:cNvSpPr>
          <p:nvPr>
            <p:ph type="ftr" sz="quarter" idx="11"/>
          </p:nvPr>
        </p:nvSpPr>
        <p:spPr/>
        <p:txBody>
          <a:bodyPr/>
          <a:lstStyle/>
          <a:p>
            <a:r>
              <a:rPr lang="de-DE"/>
              <a:t>Eltern-Informationsabend zum Übergang vom Kindergarten in die Grundschule </a:t>
            </a:r>
          </a:p>
        </p:txBody>
      </p:sp>
      <p:sp>
        <p:nvSpPr>
          <p:cNvPr id="3" name="Rechteck 2">
            <a:extLst>
              <a:ext uri="{FF2B5EF4-FFF2-40B4-BE49-F238E27FC236}">
                <a16:creationId xmlns:a16="http://schemas.microsoft.com/office/drawing/2014/main" id="{96CD1987-ADEE-6EFE-A7BF-1B1994511ED8}"/>
              </a:ext>
            </a:extLst>
          </p:cNvPr>
          <p:cNvSpPr/>
          <p:nvPr/>
        </p:nvSpPr>
        <p:spPr>
          <a:xfrm>
            <a:off x="981843" y="1514550"/>
            <a:ext cx="10228314" cy="923330"/>
          </a:xfrm>
          <a:prstGeom prst="rect">
            <a:avLst/>
          </a:prstGeom>
          <a:noFill/>
        </p:spPr>
        <p:txBody>
          <a:bodyPr wrap="none" lIns="91440" tIns="45720" rIns="91440" bIns="45720">
            <a:spAutoFit/>
          </a:bodyPr>
          <a:lstStyle/>
          <a:p>
            <a:pPr algn="ctr"/>
            <a:r>
              <a:rPr lang="de-DE" sz="5400" b="1" dirty="0">
                <a:ln w="22225">
                  <a:solidFill>
                    <a:schemeClr val="accent2"/>
                  </a:solidFill>
                  <a:prstDash val="solid"/>
                </a:ln>
                <a:solidFill>
                  <a:schemeClr val="accent2">
                    <a:lumMod val="40000"/>
                    <a:lumOff val="60000"/>
                  </a:schemeClr>
                </a:solidFill>
              </a:rPr>
              <a:t>In eigener Sache für unsere Kinder:</a:t>
            </a:r>
          </a:p>
        </p:txBody>
      </p:sp>
    </p:spTree>
    <p:extLst>
      <p:ext uri="{BB962C8B-B14F-4D97-AF65-F5344CB8AC3E}">
        <p14:creationId xmlns:p14="http://schemas.microsoft.com/office/powerpoint/2010/main" val="57048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0C96E85-8098-4109-8C87-281612A0627D}"/>
              </a:ext>
            </a:extLst>
          </p:cNvPr>
          <p:cNvSpPr>
            <a:spLocks noGrp="1"/>
          </p:cNvSpPr>
          <p:nvPr>
            <p:ph type="ftr" sz="quarter" idx="11"/>
          </p:nvPr>
        </p:nvSpPr>
        <p:spPr/>
        <p:txBody>
          <a:bodyPr/>
          <a:lstStyle/>
          <a:p>
            <a:pPr>
              <a:spcAft>
                <a:spcPts val="600"/>
              </a:spcAft>
            </a:pPr>
            <a:r>
              <a:rPr lang="de-DE"/>
              <a:t>Eltern-Informationsabend zum Übergang vom Kindergarten in die Grundschule </a:t>
            </a:r>
            <a:endParaRPr lang="de-DE" dirty="0"/>
          </a:p>
        </p:txBody>
      </p:sp>
      <p:sp>
        <p:nvSpPr>
          <p:cNvPr id="2" name="Titel 1">
            <a:extLst>
              <a:ext uri="{FF2B5EF4-FFF2-40B4-BE49-F238E27FC236}">
                <a16:creationId xmlns:a16="http://schemas.microsoft.com/office/drawing/2014/main" id="{4E7C5A98-727E-4A62-A5EE-E152DEC3DC4D}"/>
              </a:ext>
            </a:extLst>
          </p:cNvPr>
          <p:cNvSpPr>
            <a:spLocks noGrp="1"/>
          </p:cNvSpPr>
          <p:nvPr>
            <p:ph type="title" idx="4294967295"/>
          </p:nvPr>
        </p:nvSpPr>
        <p:spPr>
          <a:xfrm>
            <a:off x="471333" y="342900"/>
            <a:ext cx="11260417" cy="647262"/>
          </a:xfrm>
          <a:blipFill>
            <a:blip r:embed="rId3"/>
            <a:tile tx="0" ty="0" sx="100000" sy="100000" flip="none" algn="tl"/>
          </a:blipFill>
        </p:spPr>
        <p:txBody>
          <a:bodyPr>
            <a:normAutofit/>
          </a:bodyPr>
          <a:lstStyle/>
          <a:p>
            <a:pPr algn="ctr"/>
            <a:r>
              <a:rPr lang="de-DE" sz="3600" b="1" dirty="0"/>
              <a:t>Vor der Einschulung</a:t>
            </a:r>
          </a:p>
        </p:txBody>
      </p:sp>
      <p:sp>
        <p:nvSpPr>
          <p:cNvPr id="3" name="Inhaltsplatzhalter 2">
            <a:extLst>
              <a:ext uri="{FF2B5EF4-FFF2-40B4-BE49-F238E27FC236}">
                <a16:creationId xmlns:a16="http://schemas.microsoft.com/office/drawing/2014/main" id="{D4DE9E7A-0543-4B20-9AAA-AD155522118F}"/>
              </a:ext>
            </a:extLst>
          </p:cNvPr>
          <p:cNvSpPr>
            <a:spLocks noGrp="1"/>
          </p:cNvSpPr>
          <p:nvPr>
            <p:ph idx="4294967295"/>
          </p:nvPr>
        </p:nvSpPr>
        <p:spPr>
          <a:xfrm>
            <a:off x="471334" y="1234440"/>
            <a:ext cx="11260418" cy="4883332"/>
          </a:xfrm>
        </p:spPr>
        <p:txBody>
          <a:bodyPr>
            <a:normAutofit fontScale="77500" lnSpcReduction="20000"/>
          </a:bodyPr>
          <a:lstStyle/>
          <a:p>
            <a:pPr>
              <a:buFont typeface="Wingdings" panose="05000000000000000000" pitchFamily="2" charset="2"/>
              <a:buChar char="v"/>
            </a:pPr>
            <a:r>
              <a:rPr lang="de-DE" dirty="0"/>
              <a:t> </a:t>
            </a:r>
            <a:r>
              <a:rPr lang="de-DE" sz="2100" dirty="0"/>
              <a:t>Anmeldung</a:t>
            </a:r>
            <a:r>
              <a:rPr lang="de-DE" dirty="0"/>
              <a:t> </a:t>
            </a:r>
          </a:p>
          <a:p>
            <a:pPr marL="358775" indent="-90488">
              <a:buFont typeface="Wingdings" panose="05000000000000000000" pitchFamily="2" charset="2"/>
              <a:buChar char="ü"/>
            </a:pPr>
            <a:r>
              <a:rPr lang="de-DE" altLang="de-DE" sz="2000" dirty="0"/>
              <a:t> Die Anmeldungen ist bereits erfolgt. Das erste Mal über die Online-Schülererfassung – das hat sehr gut geklappt!</a:t>
            </a:r>
          </a:p>
          <a:p>
            <a:pPr marL="611187" indent="-342900">
              <a:buFont typeface="Courier New" panose="02070309020205020404" pitchFamily="49" charset="0"/>
              <a:buChar char="o"/>
            </a:pPr>
            <a:r>
              <a:rPr lang="de-DE" dirty="0">
                <a:solidFill>
                  <a:srgbClr val="E48312"/>
                </a:solidFill>
              </a:rPr>
              <a:t>Freundeswunsch</a:t>
            </a:r>
            <a:r>
              <a:rPr lang="de-DE" dirty="0"/>
              <a:t> spätestens Anfang Juni 2024 im Sekretariat bekannt geben </a:t>
            </a:r>
          </a:p>
          <a:p>
            <a:pPr marL="268287" indent="0">
              <a:buNone/>
            </a:pPr>
            <a:r>
              <a:rPr lang="de-DE" dirty="0"/>
              <a:t>        </a:t>
            </a:r>
            <a:r>
              <a:rPr lang="de-DE" dirty="0">
                <a:solidFill>
                  <a:srgbClr val="E48312"/>
                </a:solidFill>
              </a:rPr>
              <a:t>05139 5677</a:t>
            </a:r>
            <a:r>
              <a:rPr lang="de-DE" dirty="0"/>
              <a:t> oder </a:t>
            </a:r>
            <a:r>
              <a:rPr lang="de-DE" dirty="0">
                <a:solidFill>
                  <a:srgbClr val="0099CC"/>
                </a:solidFill>
              </a:rPr>
              <a:t>sekretariat@grundschule-wtm.de</a:t>
            </a:r>
            <a:endParaRPr lang="de-DE" dirty="0"/>
          </a:p>
          <a:p>
            <a:pPr marL="268287" indent="0" defTabSz="631825">
              <a:buNone/>
            </a:pPr>
            <a:r>
              <a:rPr lang="de-DE" dirty="0"/>
              <a:t>Ihr Kind hat die Möglichkeit, </a:t>
            </a:r>
            <a:r>
              <a:rPr lang="de-DE" dirty="0">
                <a:highlight>
                  <a:srgbClr val="FFFF00"/>
                </a:highlight>
              </a:rPr>
              <a:t>ein Wunschkind </a:t>
            </a:r>
            <a:r>
              <a:rPr lang="de-DE" dirty="0"/>
              <a:t>zu benennen, mit dem es in eine Klasse eingeteilt werden möchte.                  </a:t>
            </a:r>
          </a:p>
          <a:p>
            <a:pPr marL="268287" indent="0" defTabSz="631825">
              <a:buNone/>
            </a:pPr>
            <a:r>
              <a:rPr lang="de-DE" dirty="0"/>
              <a:t>Bitte haben Sie Verständnis, dass nur </a:t>
            </a:r>
            <a:r>
              <a:rPr lang="de-DE" dirty="0">
                <a:highlight>
                  <a:srgbClr val="FFFF00"/>
                </a:highlight>
              </a:rPr>
              <a:t>gegenseitige Freundeswünsche </a:t>
            </a:r>
            <a:r>
              <a:rPr lang="de-DE" dirty="0"/>
              <a:t>berücksichtigt werden können.</a:t>
            </a:r>
          </a:p>
          <a:p>
            <a:pPr defTabSz="631825">
              <a:buFont typeface="Wingdings" panose="05000000000000000000" pitchFamily="2" charset="2"/>
              <a:buChar char="v"/>
            </a:pPr>
            <a:r>
              <a:rPr lang="de-DE" dirty="0"/>
              <a:t> </a:t>
            </a:r>
            <a:r>
              <a:rPr lang="de-DE" u="sng" dirty="0"/>
              <a:t>Eingangsdiagnostik der Lehrkräfte</a:t>
            </a:r>
          </a:p>
          <a:p>
            <a:pPr marL="533400" indent="-265113">
              <a:buFont typeface="Courier New" panose="02070309020205020404" pitchFamily="49" charset="0"/>
              <a:buChar char="o"/>
            </a:pPr>
            <a:r>
              <a:rPr lang="de-DE" dirty="0"/>
              <a:t>Die Lehrerinnen gestalten den Kindern den Übergang in den ersten Schulwochen grundsätzlich behutsam und verschaffen sich zunächst einen Überblick, welche Lernvoraussetzungen jedes Kind mitbringt. Unsere Erfahrung zeigt, dass das sehr gut funktioniert.</a:t>
            </a:r>
          </a:p>
          <a:p>
            <a:pPr marL="271463" indent="-271463">
              <a:buFont typeface="Wingdings" panose="05000000000000000000" pitchFamily="2" charset="2"/>
              <a:buChar char="v"/>
            </a:pPr>
            <a:r>
              <a:rPr lang="de-DE" dirty="0"/>
              <a:t>Schulärztliche Untersuchung</a:t>
            </a:r>
          </a:p>
          <a:p>
            <a:pPr marL="358775" indent="-90488">
              <a:buFont typeface="Wingdings" panose="05000000000000000000" pitchFamily="2" charset="2"/>
              <a:buChar char="ü"/>
            </a:pPr>
            <a:r>
              <a:rPr lang="de-DE" altLang="de-DE" dirty="0"/>
              <a:t> zeitnah zum 6. Geburtstag</a:t>
            </a:r>
          </a:p>
          <a:p>
            <a:pPr marL="271463" indent="-271463">
              <a:buFont typeface="Wingdings" panose="05000000000000000000" pitchFamily="2" charset="2"/>
              <a:buChar char="v"/>
            </a:pPr>
            <a:r>
              <a:rPr lang="de-DE" dirty="0"/>
              <a:t>Elternabend</a:t>
            </a:r>
          </a:p>
          <a:p>
            <a:pPr marL="539750" indent="-274638">
              <a:buFont typeface="Courier New" panose="02070309020205020404" pitchFamily="49" charset="0"/>
              <a:buChar char="o"/>
            </a:pPr>
            <a:r>
              <a:rPr lang="de-DE" dirty="0"/>
              <a:t>18. Juni 2024</a:t>
            </a:r>
          </a:p>
          <a:p>
            <a:pPr marL="539750" indent="-274638">
              <a:buFont typeface="Courier New" panose="02070309020205020404" pitchFamily="49" charset="0"/>
              <a:buChar char="o"/>
            </a:pPr>
            <a:r>
              <a:rPr lang="de-DE" dirty="0"/>
              <a:t>Hier lernen Sie die Klassenlehrerinnen kennen und erfahren, mit wem Ihr Kind in eine Klasse geht.</a:t>
            </a:r>
          </a:p>
          <a:p>
            <a:pPr marL="268287" indent="0">
              <a:buNone/>
            </a:pPr>
            <a:endParaRPr lang="de-DE" altLang="de-DE" sz="2100" dirty="0"/>
          </a:p>
          <a:p>
            <a:pPr>
              <a:buFont typeface="Wingdings" panose="05000000000000000000" pitchFamily="2" charset="2"/>
              <a:buChar char="ü"/>
            </a:pPr>
            <a:endParaRPr lang="de-DE" u="sng" dirty="0"/>
          </a:p>
          <a:p>
            <a:pPr marL="268287" indent="0">
              <a:buNone/>
            </a:pPr>
            <a:endParaRPr lang="de-DE" dirty="0"/>
          </a:p>
        </p:txBody>
      </p:sp>
    </p:spTree>
    <p:extLst>
      <p:ext uri="{BB962C8B-B14F-4D97-AF65-F5344CB8AC3E}">
        <p14:creationId xmlns:p14="http://schemas.microsoft.com/office/powerpoint/2010/main" val="3156872966"/>
      </p:ext>
    </p:extLst>
  </p:cSld>
  <p:clrMapOvr>
    <a:masterClrMapping/>
  </p:clrMapOvr>
  <mc:AlternateContent xmlns:mc="http://schemas.openxmlformats.org/markup-compatibility/2006" xmlns:p14="http://schemas.microsoft.com/office/powerpoint/2010/main">
    <mc:Choice Requires="p14">
      <p:transition spd="slow" p14:dur="2000" advTm="54592"/>
    </mc:Choice>
    <mc:Fallback xmlns="">
      <p:transition spd="slow" advTm="5459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Shape 30">
            <a:extLst>
              <a:ext uri="{FF2B5EF4-FFF2-40B4-BE49-F238E27FC236}">
                <a16:creationId xmlns:a16="http://schemas.microsoft.com/office/drawing/2014/main" id="{B710D853-C656-48E9-88D0-4172B9FD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14223"/>
            <a:ext cx="1217216" cy="863632"/>
          </a:xfrm>
          <a:custGeom>
            <a:avLst/>
            <a:gdLst>
              <a:gd name="connsiteX0" fmla="*/ 0 w 1217216"/>
              <a:gd name="connsiteY0" fmla="*/ 0 h 863632"/>
              <a:gd name="connsiteX1" fmla="*/ 1217216 w 1217216"/>
              <a:gd name="connsiteY1" fmla="*/ 0 h 863632"/>
              <a:gd name="connsiteX2" fmla="*/ 1217216 w 1217216"/>
              <a:gd name="connsiteY2" fmla="*/ 863632 h 863632"/>
              <a:gd name="connsiteX3" fmla="*/ 0 w 1217216"/>
              <a:gd name="connsiteY3" fmla="*/ 863632 h 863632"/>
            </a:gdLst>
            <a:ahLst/>
            <a:cxnLst>
              <a:cxn ang="0">
                <a:pos x="connsiteX0" y="connsiteY0"/>
              </a:cxn>
              <a:cxn ang="0">
                <a:pos x="connsiteX1" y="connsiteY1"/>
              </a:cxn>
              <a:cxn ang="0">
                <a:pos x="connsiteX2" y="connsiteY2"/>
              </a:cxn>
              <a:cxn ang="0">
                <a:pos x="connsiteX3" y="connsiteY3"/>
              </a:cxn>
            </a:cxnLst>
            <a:rect l="l" t="t" r="r" b="b"/>
            <a:pathLst>
              <a:path w="1217216" h="863632">
                <a:moveTo>
                  <a:pt x="0" y="0"/>
                </a:moveTo>
                <a:lnTo>
                  <a:pt x="1217216" y="0"/>
                </a:lnTo>
                <a:lnTo>
                  <a:pt x="1217216" y="863632"/>
                </a:lnTo>
                <a:lnTo>
                  <a:pt x="0" y="8636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ight Triangle 32">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2279"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ight Triangle 36">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9390" y="576989"/>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ight Triangle 38">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ight Triangle 40">
            <a:extLst>
              <a:ext uri="{FF2B5EF4-FFF2-40B4-BE49-F238E27FC236}">
                <a16:creationId xmlns:a16="http://schemas.microsoft.com/office/drawing/2014/main" id="{4F43A2AA-A3AE-43B9-B9B7-842ECCD03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482" y="975143"/>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A6B1504-B867-4CAB-81BE-8E02622E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08385" y="1918326"/>
            <a:ext cx="1290063" cy="2794309"/>
          </a:xfrm>
          <a:custGeom>
            <a:avLst/>
            <a:gdLst>
              <a:gd name="connsiteX0" fmla="*/ 0 w 1290063"/>
              <a:gd name="connsiteY0" fmla="*/ 0 h 2794309"/>
              <a:gd name="connsiteX1" fmla="*/ 0 w 1290063"/>
              <a:gd name="connsiteY1" fmla="*/ 2794309 h 2794309"/>
              <a:gd name="connsiteX2" fmla="*/ 1290063 w 1290063"/>
              <a:gd name="connsiteY2" fmla="*/ 2794309 h 2794309"/>
              <a:gd name="connsiteX3" fmla="*/ 1290063 w 1290063"/>
              <a:gd name="connsiteY3" fmla="*/ 1981621 h 2794309"/>
              <a:gd name="connsiteX4" fmla="*/ 1285152 w 1290063"/>
              <a:gd name="connsiteY4" fmla="*/ 1981621 h 2794309"/>
              <a:gd name="connsiteX5" fmla="*/ 1285152 w 1290063"/>
              <a:gd name="connsiteY5" fmla="*/ 1143487 h 2794309"/>
              <a:gd name="connsiteX6" fmla="*/ 1289647 w 1290063"/>
              <a:gd name="connsiteY6" fmla="*/ 1143487 h 2794309"/>
              <a:gd name="connsiteX7" fmla="*/ 1285152 w 1290063"/>
              <a:gd name="connsiteY7" fmla="*/ 1139501 h 2794309"/>
              <a:gd name="connsiteX8" fmla="*/ 1285152 w 1290063"/>
              <a:gd name="connsiteY8" fmla="*/ 1137511 h 2794309"/>
              <a:gd name="connsiteX9" fmla="*/ 1282907 w 1290063"/>
              <a:gd name="connsiteY9" fmla="*/ 1137511 h 27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063" h="2794309">
                <a:moveTo>
                  <a:pt x="0" y="0"/>
                </a:moveTo>
                <a:lnTo>
                  <a:pt x="0" y="2794309"/>
                </a:lnTo>
                <a:lnTo>
                  <a:pt x="1290063" y="2794309"/>
                </a:lnTo>
                <a:lnTo>
                  <a:pt x="1290063" y="1981621"/>
                </a:lnTo>
                <a:lnTo>
                  <a:pt x="1285152" y="1981621"/>
                </a:lnTo>
                <a:lnTo>
                  <a:pt x="1285152" y="1143487"/>
                </a:lnTo>
                <a:lnTo>
                  <a:pt x="1289647" y="1143487"/>
                </a:lnTo>
                <a:lnTo>
                  <a:pt x="1285152" y="1139501"/>
                </a:lnTo>
                <a:lnTo>
                  <a:pt x="1285152" y="1137511"/>
                </a:lnTo>
                <a:lnTo>
                  <a:pt x="1282907" y="1137511"/>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45" name="Right Triangle 44">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23A79F9-FB31-4A52-80BE-A0AE7AEDF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00" y="2815597"/>
            <a:ext cx="3471464" cy="2557932"/>
          </a:xfrm>
          <a:custGeom>
            <a:avLst/>
            <a:gdLst>
              <a:gd name="connsiteX0" fmla="*/ 0 w 3471464"/>
              <a:gd name="connsiteY0" fmla="*/ 0 h 2557932"/>
              <a:gd name="connsiteX1" fmla="*/ 3471464 w 3471464"/>
              <a:gd name="connsiteY1" fmla="*/ 0 h 2557932"/>
              <a:gd name="connsiteX2" fmla="*/ 3471464 w 3471464"/>
              <a:gd name="connsiteY2" fmla="*/ 2557932 h 2557932"/>
              <a:gd name="connsiteX3" fmla="*/ 0 w 3471464"/>
              <a:gd name="connsiteY3" fmla="*/ 2557932 h 2557932"/>
            </a:gdLst>
            <a:ahLst/>
            <a:cxnLst>
              <a:cxn ang="0">
                <a:pos x="connsiteX0" y="connsiteY0"/>
              </a:cxn>
              <a:cxn ang="0">
                <a:pos x="connsiteX1" y="connsiteY1"/>
              </a:cxn>
              <a:cxn ang="0">
                <a:pos x="connsiteX2" y="connsiteY2"/>
              </a:cxn>
              <a:cxn ang="0">
                <a:pos x="connsiteX3" y="connsiteY3"/>
              </a:cxn>
            </a:cxnLst>
            <a:rect l="l" t="t" r="r" b="b"/>
            <a:pathLst>
              <a:path w="3471464" h="2557932">
                <a:moveTo>
                  <a:pt x="0" y="0"/>
                </a:moveTo>
                <a:lnTo>
                  <a:pt x="3471464" y="0"/>
                </a:lnTo>
                <a:lnTo>
                  <a:pt x="3471464" y="2557932"/>
                </a:lnTo>
                <a:lnTo>
                  <a:pt x="0" y="25579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DFF0A7ED-5A26-4A0B-9652-451FA648B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841" y="591489"/>
            <a:ext cx="1990594" cy="2254327"/>
          </a:xfrm>
          <a:custGeom>
            <a:avLst/>
            <a:gdLst>
              <a:gd name="connsiteX0" fmla="*/ 0 w 1990594"/>
              <a:gd name="connsiteY0" fmla="*/ 0 h 2254327"/>
              <a:gd name="connsiteX1" fmla="*/ 1990594 w 1990594"/>
              <a:gd name="connsiteY1" fmla="*/ 0 h 2254327"/>
              <a:gd name="connsiteX2" fmla="*/ 1990594 w 1990594"/>
              <a:gd name="connsiteY2" fmla="*/ 2254327 h 2254327"/>
              <a:gd name="connsiteX3" fmla="*/ 0 w 1990594"/>
              <a:gd name="connsiteY3" fmla="*/ 2254327 h 2254327"/>
            </a:gdLst>
            <a:ahLst/>
            <a:cxnLst>
              <a:cxn ang="0">
                <a:pos x="connsiteX0" y="connsiteY0"/>
              </a:cxn>
              <a:cxn ang="0">
                <a:pos x="connsiteX1" y="connsiteY1"/>
              </a:cxn>
              <a:cxn ang="0">
                <a:pos x="connsiteX2" y="connsiteY2"/>
              </a:cxn>
              <a:cxn ang="0">
                <a:pos x="connsiteX3" y="connsiteY3"/>
              </a:cxn>
            </a:cxnLst>
            <a:rect l="l" t="t" r="r" b="b"/>
            <a:pathLst>
              <a:path w="1990594" h="2254327">
                <a:moveTo>
                  <a:pt x="0" y="0"/>
                </a:moveTo>
                <a:lnTo>
                  <a:pt x="1990594" y="0"/>
                </a:lnTo>
                <a:lnTo>
                  <a:pt x="1990594" y="2254327"/>
                </a:lnTo>
                <a:lnTo>
                  <a:pt x="0" y="225432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fik 25" descr="Ein Bild, das Text, Screenshot, Schrift, Logo enthält.&#10;&#10;Automatisch generierte Beschreibung">
            <a:extLst>
              <a:ext uri="{FF2B5EF4-FFF2-40B4-BE49-F238E27FC236}">
                <a16:creationId xmlns:a16="http://schemas.microsoft.com/office/drawing/2014/main" id="{FCF48BA2-09A5-7BC5-77D6-0EFDF624E3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8360" y="777043"/>
            <a:ext cx="1357083" cy="1904678"/>
          </a:xfrm>
          <a:prstGeom prst="rect">
            <a:avLst/>
          </a:prstGeom>
        </p:spPr>
      </p:pic>
      <p:sp>
        <p:nvSpPr>
          <p:cNvPr id="51" name="Freeform: Shape 50">
            <a:extLst>
              <a:ext uri="{FF2B5EF4-FFF2-40B4-BE49-F238E27FC236}">
                <a16:creationId xmlns:a16="http://schemas.microsoft.com/office/drawing/2014/main" id="{90DE8476-E2E9-4B8F-810F-3813A8B97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11" y="962371"/>
            <a:ext cx="2134322" cy="1708909"/>
          </a:xfrm>
          <a:custGeom>
            <a:avLst/>
            <a:gdLst>
              <a:gd name="connsiteX0" fmla="*/ 0 w 2134322"/>
              <a:gd name="connsiteY0" fmla="*/ 0 h 1695306"/>
              <a:gd name="connsiteX1" fmla="*/ 2134322 w 2134322"/>
              <a:gd name="connsiteY1" fmla="*/ 0 h 1695306"/>
              <a:gd name="connsiteX2" fmla="*/ 2134322 w 2134322"/>
              <a:gd name="connsiteY2" fmla="*/ 1695306 h 1695306"/>
              <a:gd name="connsiteX3" fmla="*/ 0 w 2134322"/>
              <a:gd name="connsiteY3" fmla="*/ 1695306 h 1695306"/>
            </a:gdLst>
            <a:ahLst/>
            <a:cxnLst>
              <a:cxn ang="0">
                <a:pos x="connsiteX0" y="connsiteY0"/>
              </a:cxn>
              <a:cxn ang="0">
                <a:pos x="connsiteX1" y="connsiteY1"/>
              </a:cxn>
              <a:cxn ang="0">
                <a:pos x="connsiteX2" y="connsiteY2"/>
              </a:cxn>
              <a:cxn ang="0">
                <a:pos x="connsiteX3" y="connsiteY3"/>
              </a:cxn>
            </a:cxnLst>
            <a:rect l="l" t="t" r="r" b="b"/>
            <a:pathLst>
              <a:path w="2134322" h="1695306">
                <a:moveTo>
                  <a:pt x="0" y="0"/>
                </a:moveTo>
                <a:lnTo>
                  <a:pt x="2134322" y="0"/>
                </a:lnTo>
                <a:lnTo>
                  <a:pt x="2134322" y="1695306"/>
                </a:lnTo>
                <a:lnTo>
                  <a:pt x="0" y="169530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fik 9" descr="Ein Bild, das Text, Rose, Brief, Handschrift enthält.&#10;&#10;Automatisch generierte Beschreibung">
            <a:extLst>
              <a:ext uri="{FF2B5EF4-FFF2-40B4-BE49-F238E27FC236}">
                <a16:creationId xmlns:a16="http://schemas.microsoft.com/office/drawing/2014/main" id="{AA3F3002-98BE-E01E-EE3A-79A6BEBB9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51" y="660760"/>
            <a:ext cx="1105701" cy="750491"/>
          </a:xfrm>
          <a:prstGeom prst="rect">
            <a:avLst/>
          </a:prstGeom>
        </p:spPr>
      </p:pic>
      <p:sp>
        <p:nvSpPr>
          <p:cNvPr id="53" name="Freeform: Shape 52">
            <a:extLst>
              <a:ext uri="{FF2B5EF4-FFF2-40B4-BE49-F238E27FC236}">
                <a16:creationId xmlns:a16="http://schemas.microsoft.com/office/drawing/2014/main" id="{D60EC564-7031-487D-B737-44BCCF0A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2824899"/>
            <a:ext cx="2344059" cy="3416073"/>
          </a:xfrm>
          <a:custGeom>
            <a:avLst/>
            <a:gdLst>
              <a:gd name="connsiteX0" fmla="*/ 0 w 2344059"/>
              <a:gd name="connsiteY0" fmla="*/ 0 h 3416073"/>
              <a:gd name="connsiteX1" fmla="*/ 2344059 w 2344059"/>
              <a:gd name="connsiteY1" fmla="*/ 0 h 3416073"/>
              <a:gd name="connsiteX2" fmla="*/ 2344059 w 2344059"/>
              <a:gd name="connsiteY2" fmla="*/ 3416073 h 3416073"/>
              <a:gd name="connsiteX3" fmla="*/ 0 w 2344059"/>
              <a:gd name="connsiteY3" fmla="*/ 3416073 h 3416073"/>
            </a:gdLst>
            <a:ahLst/>
            <a:cxnLst>
              <a:cxn ang="0">
                <a:pos x="connsiteX0" y="connsiteY0"/>
              </a:cxn>
              <a:cxn ang="0">
                <a:pos x="connsiteX1" y="connsiteY1"/>
              </a:cxn>
              <a:cxn ang="0">
                <a:pos x="connsiteX2" y="connsiteY2"/>
              </a:cxn>
              <a:cxn ang="0">
                <a:pos x="connsiteX3" y="connsiteY3"/>
              </a:cxn>
            </a:cxnLst>
            <a:rect l="l" t="t" r="r" b="b"/>
            <a:pathLst>
              <a:path w="2344059" h="3416073">
                <a:moveTo>
                  <a:pt x="0" y="0"/>
                </a:moveTo>
                <a:lnTo>
                  <a:pt x="2344059" y="0"/>
                </a:lnTo>
                <a:lnTo>
                  <a:pt x="2344059" y="3416073"/>
                </a:lnTo>
                <a:lnTo>
                  <a:pt x="0" y="341607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Grafik 23" descr="Ein Bild, das draußen, Schuhwerk, Fahrzeug, Kleidung enthält.&#10;&#10;Automatisch generierte Beschreibung">
            <a:extLst>
              <a:ext uri="{FF2B5EF4-FFF2-40B4-BE49-F238E27FC236}">
                <a16:creationId xmlns:a16="http://schemas.microsoft.com/office/drawing/2014/main" id="{D7474B9D-87B2-3899-31A8-8669B56F7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745" y="3007440"/>
            <a:ext cx="2979573" cy="2234680"/>
          </a:xfrm>
          <a:prstGeom prst="rect">
            <a:avLst/>
          </a:prstGeom>
        </p:spPr>
      </p:pic>
      <p:sp>
        <p:nvSpPr>
          <p:cNvPr id="55" name="Right Triangle 54">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9032" y="5810543"/>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06855A1-3939-493B-A968-91A546D8D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4633" y="635538"/>
            <a:ext cx="3837241" cy="5581640"/>
          </a:xfrm>
          <a:custGeom>
            <a:avLst/>
            <a:gdLst>
              <a:gd name="connsiteX0" fmla="*/ 0 w 3837241"/>
              <a:gd name="connsiteY0" fmla="*/ 0 h 5581640"/>
              <a:gd name="connsiteX1" fmla="*/ 3837241 w 3837241"/>
              <a:gd name="connsiteY1" fmla="*/ 0 h 5581640"/>
              <a:gd name="connsiteX2" fmla="*/ 3837241 w 3837241"/>
              <a:gd name="connsiteY2" fmla="*/ 5581640 h 5581640"/>
              <a:gd name="connsiteX3" fmla="*/ 0 w 3837241"/>
              <a:gd name="connsiteY3" fmla="*/ 5581640 h 5581640"/>
            </a:gdLst>
            <a:ahLst/>
            <a:cxnLst>
              <a:cxn ang="0">
                <a:pos x="connsiteX0" y="connsiteY0"/>
              </a:cxn>
              <a:cxn ang="0">
                <a:pos x="connsiteX1" y="connsiteY1"/>
              </a:cxn>
              <a:cxn ang="0">
                <a:pos x="connsiteX2" y="connsiteY2"/>
              </a:cxn>
              <a:cxn ang="0">
                <a:pos x="connsiteX3" y="connsiteY3"/>
              </a:cxn>
            </a:cxnLst>
            <a:rect l="l" t="t" r="r" b="b"/>
            <a:pathLst>
              <a:path w="3837241" h="5581640">
                <a:moveTo>
                  <a:pt x="0" y="0"/>
                </a:moveTo>
                <a:lnTo>
                  <a:pt x="3837241" y="0"/>
                </a:lnTo>
                <a:lnTo>
                  <a:pt x="3837241" y="5581640"/>
                </a:lnTo>
                <a:lnTo>
                  <a:pt x="0" y="558164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fik 7" descr="Ein Bild, das Text, Screenshot, Schrift, Poster enthält.&#10;&#10;Automatisch generierte Beschreibung">
            <a:extLst>
              <a:ext uri="{FF2B5EF4-FFF2-40B4-BE49-F238E27FC236}">
                <a16:creationId xmlns:a16="http://schemas.microsoft.com/office/drawing/2014/main" id="{2F74E6AD-1E50-8DA7-D0C0-B40BD7CF5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748" y="3042869"/>
            <a:ext cx="2077527" cy="2936433"/>
          </a:xfrm>
          <a:prstGeom prst="rect">
            <a:avLst/>
          </a:prstGeom>
        </p:spPr>
      </p:pic>
      <p:sp>
        <p:nvSpPr>
          <p:cNvPr id="2" name="Fußzeilenplatzhalter 1">
            <a:extLst>
              <a:ext uri="{FF2B5EF4-FFF2-40B4-BE49-F238E27FC236}">
                <a16:creationId xmlns:a16="http://schemas.microsoft.com/office/drawing/2014/main" id="{B5D12859-6D3B-DF47-2B24-2DF5CB64701A}"/>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de-DE">
                <a:solidFill>
                  <a:schemeClr val="tx1"/>
                </a:solidFill>
              </a:rPr>
              <a:t>Eltern-Informationsabend zum Übergang vom Kindergarten in die Grundschule </a:t>
            </a:r>
          </a:p>
        </p:txBody>
      </p:sp>
      <p:pic>
        <p:nvPicPr>
          <p:cNvPr id="4" name="Grafik 3" descr="Ein Bild, das Text, Design enthält.&#10;&#10;Automatisch generierte Beschreibung">
            <a:extLst>
              <a:ext uri="{FF2B5EF4-FFF2-40B4-BE49-F238E27FC236}">
                <a16:creationId xmlns:a16="http://schemas.microsoft.com/office/drawing/2014/main" id="{B4C8DBE5-1CD3-D954-56A0-376AFE2772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4633" y="722233"/>
            <a:ext cx="3837241" cy="5399766"/>
          </a:xfrm>
          <a:prstGeom prst="rect">
            <a:avLst/>
          </a:prstGeom>
        </p:spPr>
      </p:pic>
      <p:pic>
        <p:nvPicPr>
          <p:cNvPr id="6" name="Grafik 5" descr="Ein Bild, das Kleidung, Person, Text, Menschliches Gesicht enthält.&#10;&#10;Automatisch generierte Beschreibung">
            <a:extLst>
              <a:ext uri="{FF2B5EF4-FFF2-40B4-BE49-F238E27FC236}">
                <a16:creationId xmlns:a16="http://schemas.microsoft.com/office/drawing/2014/main" id="{3999FA78-0F71-50BE-038E-28AE15C32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3639" y="1177537"/>
            <a:ext cx="1955083" cy="1305019"/>
          </a:xfrm>
          <a:prstGeom prst="rect">
            <a:avLst/>
          </a:prstGeom>
        </p:spPr>
      </p:pic>
    </p:spTree>
    <p:extLst>
      <p:ext uri="{BB962C8B-B14F-4D97-AF65-F5344CB8AC3E}">
        <p14:creationId xmlns:p14="http://schemas.microsoft.com/office/powerpoint/2010/main" val="110735735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77922" y="286603"/>
            <a:ext cx="10631606" cy="1032939"/>
          </a:xfrm>
        </p:spPr>
        <p:txBody>
          <a:bodyPr>
            <a:normAutofit/>
          </a:bodyPr>
          <a:lstStyle/>
          <a:p>
            <a:pPr algn="ctr"/>
            <a:r>
              <a:rPr lang="de-DE" dirty="0"/>
              <a:t>Wir freuen uns auf Ihr Kind!</a:t>
            </a:r>
          </a:p>
        </p:txBody>
      </p:sp>
      <p:sp>
        <p:nvSpPr>
          <p:cNvPr id="6" name="Fußzeilenplatzhalter 3"/>
          <p:cNvSpPr>
            <a:spLocks noGrp="1"/>
          </p:cNvSpPr>
          <p:nvPr>
            <p:ph type="ftr" sz="quarter" idx="11"/>
          </p:nvPr>
        </p:nvSpPr>
        <p:spPr>
          <a:xfrm>
            <a:off x="3439556" y="6418048"/>
            <a:ext cx="5308337" cy="462291"/>
          </a:xfrm>
        </p:spPr>
        <p:txBody>
          <a:bodyPr/>
          <a:lstStyle/>
          <a:p>
            <a:pPr>
              <a:spcAft>
                <a:spcPts val="600"/>
              </a:spcAft>
            </a:pPr>
            <a:r>
              <a:rPr lang="de-DE" sz="1050" dirty="0"/>
              <a:t>Eltern-Informationsabend zum Übergang vom Kindergarten in die Grundschule </a:t>
            </a:r>
          </a:p>
        </p:txBody>
      </p:sp>
      <p:pic>
        <p:nvPicPr>
          <p:cNvPr id="5" name="Inhaltsplatzhalter 4" descr="Ein Bild, das Text, Uhr, Bilderrahmen enthält.&#10;&#10;Automatisch generierte Beschreibung">
            <a:extLst>
              <a:ext uri="{FF2B5EF4-FFF2-40B4-BE49-F238E27FC236}">
                <a16:creationId xmlns:a16="http://schemas.microsoft.com/office/drawing/2014/main" id="{77DA73A5-C6B5-401B-A3D7-CEA88E7FC8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7922" y="1846263"/>
            <a:ext cx="5308338" cy="4022725"/>
          </a:xfrm>
        </p:spPr>
      </p:pic>
      <p:sp>
        <p:nvSpPr>
          <p:cNvPr id="7" name="Textfeld 6">
            <a:extLst>
              <a:ext uri="{FF2B5EF4-FFF2-40B4-BE49-F238E27FC236}">
                <a16:creationId xmlns:a16="http://schemas.microsoft.com/office/drawing/2014/main" id="{C9829D6C-08B8-4BCC-A272-1A439AAE2F21}"/>
              </a:ext>
            </a:extLst>
          </p:cNvPr>
          <p:cNvSpPr txBox="1"/>
          <p:nvPr/>
        </p:nvSpPr>
        <p:spPr>
          <a:xfrm>
            <a:off x="2122714" y="5882244"/>
            <a:ext cx="2831149" cy="369332"/>
          </a:xfrm>
          <a:prstGeom prst="rect">
            <a:avLst/>
          </a:prstGeom>
          <a:noFill/>
        </p:spPr>
        <p:txBody>
          <a:bodyPr wrap="square" rtlCol="0">
            <a:spAutoFit/>
          </a:bodyPr>
          <a:lstStyle/>
          <a:p>
            <a:r>
              <a:rPr lang="de-DE" dirty="0">
                <a:solidFill>
                  <a:schemeClr val="bg1">
                    <a:lumMod val="65000"/>
                  </a:schemeClr>
                </a:solidFill>
              </a:rPr>
              <a:t>https://pixabay.com/de</a:t>
            </a:r>
          </a:p>
        </p:txBody>
      </p:sp>
      <mc:AlternateContent xmlns:mc="http://schemas.openxmlformats.org/markup-compatibility/2006">
        <mc:Choice xmlns:am3d="http://schemas.microsoft.com/office/drawing/2017/model3d" Requires="am3d">
          <p:graphicFrame>
            <p:nvGraphicFramePr>
              <p:cNvPr id="3" name="3D-Modell 2" descr="Tafel">
                <a:extLst>
                  <a:ext uri="{FF2B5EF4-FFF2-40B4-BE49-F238E27FC236}">
                    <a16:creationId xmlns:a16="http://schemas.microsoft.com/office/drawing/2014/main" id="{D267E1B5-37CB-4B68-BFF1-E75DFFE8E7D3}"/>
                  </a:ext>
                </a:extLst>
              </p:cNvPr>
              <p:cNvGraphicFramePr>
                <a:graphicFrameLocks noChangeAspect="1"/>
              </p:cNvGraphicFramePr>
              <p:nvPr>
                <p:extLst>
                  <p:ext uri="{D42A27DB-BD31-4B8C-83A1-F6EECF244321}">
                    <p14:modId xmlns:p14="http://schemas.microsoft.com/office/powerpoint/2010/main" val="1218796041"/>
                  </p:ext>
                </p:extLst>
              </p:nvPr>
            </p:nvGraphicFramePr>
            <p:xfrm>
              <a:off x="6309543" y="1647322"/>
              <a:ext cx="5660794" cy="4748386"/>
            </p:xfrm>
            <a:graphic>
              <a:graphicData uri="http://schemas.microsoft.com/office/drawing/2017/model3d">
                <am3d:model3d r:embed="rId4">
                  <am3d:spPr>
                    <a:xfrm>
                      <a:off x="0" y="0"/>
                      <a:ext cx="5660794" cy="4748386"/>
                    </a:xfrm>
                    <a:prstGeom prst="rect">
                      <a:avLst/>
                    </a:prstGeom>
                  </am3d:spPr>
                  <am3d:camera>
                    <am3d:pos x="0" y="0" z="62845281"/>
                    <am3d:up dx="0" dy="36000000" dz="0"/>
                    <am3d:lookAt x="0" y="0" z="0"/>
                    <am3d:perspective fov="2700000"/>
                  </am3d:camera>
                  <am3d:trans>
                    <am3d:meterPerModelUnit n="3296437" d="1000000"/>
                    <am3d:preTrans dx="0" dy="-14982022" dz="-97061"/>
                    <am3d:scale>
                      <am3d:sx n="1000000" d="1000000"/>
                      <am3d:sy n="1000000" d="1000000"/>
                      <am3d:sz n="1000000" d="1000000"/>
                    </am3d:scale>
                    <am3d:rot/>
                    <am3d:postTrans dx="0" dy="0" dz="0"/>
                  </am3d:trans>
                  <am3d:raster rName="Office3DRenderer" rVer="16.0.8326">
                    <am3d:blip r:embed="rId5"/>
                  </am3d:raster>
                  <am3d:objViewport viewportSz="75169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Tafel">
                <a:extLst>
                  <a:ext uri="{FF2B5EF4-FFF2-40B4-BE49-F238E27FC236}">
                    <a16:creationId xmlns:a16="http://schemas.microsoft.com/office/drawing/2014/main" id="{D267E1B5-37CB-4B68-BFF1-E75DFFE8E7D3}"/>
                  </a:ext>
                </a:extLst>
              </p:cNvPr>
              <p:cNvPicPr>
                <a:picLocks noGrp="1" noRot="1" noChangeAspect="1" noMove="1" noResize="1" noEditPoints="1" noAdjustHandles="1" noChangeArrowheads="1" noChangeShapeType="1" noCrop="1"/>
              </p:cNvPicPr>
              <p:nvPr/>
            </p:nvPicPr>
            <p:blipFill>
              <a:blip r:embed="rId5"/>
              <a:stretch>
                <a:fillRect/>
              </a:stretch>
            </p:blipFill>
            <p:spPr>
              <a:xfrm>
                <a:off x="6309543" y="1647322"/>
                <a:ext cx="5660794" cy="4748386"/>
              </a:xfrm>
              <a:prstGeom prst="rect">
                <a:avLst/>
              </a:prstGeom>
            </p:spPr>
          </p:pic>
        </mc:Fallback>
      </mc:AlternateContent>
      <p:sp>
        <p:nvSpPr>
          <p:cNvPr id="4" name="Textfeld 3">
            <a:extLst>
              <a:ext uri="{FF2B5EF4-FFF2-40B4-BE49-F238E27FC236}">
                <a16:creationId xmlns:a16="http://schemas.microsoft.com/office/drawing/2014/main" id="{D6D49014-AFBF-4AF3-AD66-EE62BA3FBF41}"/>
              </a:ext>
            </a:extLst>
          </p:cNvPr>
          <p:cNvSpPr txBox="1"/>
          <p:nvPr/>
        </p:nvSpPr>
        <p:spPr>
          <a:xfrm>
            <a:off x="6665976" y="2047431"/>
            <a:ext cx="4947930" cy="2154436"/>
          </a:xfrm>
          <a:prstGeom prst="rect">
            <a:avLst/>
          </a:prstGeom>
          <a:noFill/>
        </p:spPr>
        <p:txBody>
          <a:bodyPr wrap="square" rtlCol="0">
            <a:spAutoFit/>
          </a:bodyPr>
          <a:lstStyle/>
          <a:p>
            <a:pPr algn="ctr"/>
            <a:r>
              <a:rPr lang="de-DE" sz="2400" dirty="0">
                <a:solidFill>
                  <a:schemeClr val="bg1"/>
                </a:solidFill>
                <a:latin typeface="Arial Narrow" panose="020B0606020202030204" pitchFamily="34" charset="0"/>
              </a:rPr>
              <a:t>Einschulung ist am </a:t>
            </a:r>
          </a:p>
          <a:p>
            <a:pPr algn="ctr"/>
            <a:r>
              <a:rPr lang="de-DE" sz="2400" dirty="0">
                <a:solidFill>
                  <a:schemeClr val="bg1"/>
                </a:solidFill>
                <a:latin typeface="Arial Narrow" panose="020B0606020202030204" pitchFamily="34" charset="0"/>
              </a:rPr>
              <a:t>10. August 2024</a:t>
            </a:r>
          </a:p>
          <a:p>
            <a:pPr algn="ctr"/>
            <a:endParaRPr lang="de-DE" sz="1400" dirty="0">
              <a:solidFill>
                <a:schemeClr val="bg1"/>
              </a:solidFill>
              <a:latin typeface="Arial Narrow" panose="020B0606020202030204" pitchFamily="34" charset="0"/>
            </a:endParaRPr>
          </a:p>
          <a:p>
            <a:pPr algn="ctr"/>
            <a:r>
              <a:rPr lang="de-DE" sz="2400" dirty="0">
                <a:solidFill>
                  <a:schemeClr val="bg1"/>
                </a:solidFill>
                <a:latin typeface="Arial Narrow" panose="020B0606020202030204" pitchFamily="34" charset="0"/>
              </a:rPr>
              <a:t>Uhrzeiten für Gottesdienste und Einschulungsfeiern werden noch bekannt gegeben.</a:t>
            </a:r>
          </a:p>
        </p:txBody>
      </p:sp>
    </p:spTree>
    <p:extLst>
      <p:ext uri="{BB962C8B-B14F-4D97-AF65-F5344CB8AC3E}">
        <p14:creationId xmlns:p14="http://schemas.microsoft.com/office/powerpoint/2010/main" val="3232116615"/>
      </p:ext>
    </p:extLst>
  </p:cSld>
  <p:clrMapOvr>
    <a:masterClrMapping/>
  </p:clrMapOvr>
  <mc:AlternateContent xmlns:mc="http://schemas.openxmlformats.org/markup-compatibility/2006" xmlns:p14="http://schemas.microsoft.com/office/powerpoint/2010/main">
    <mc:Choice Requires="p14">
      <p:transition spd="slow" p14:dur="1500" advTm="21065">
        <p:split orient="vert"/>
      </p:transition>
    </mc:Choice>
    <mc:Fallback xmlns="">
      <p:transition spd="slow" advTm="21065">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097280" y="2196763"/>
            <a:ext cx="10058400" cy="3746521"/>
          </a:xfrm>
        </p:spPr>
        <p:txBody>
          <a:bodyPr>
            <a:normAutofit fontScale="85000" lnSpcReduction="20000"/>
          </a:bodyPr>
          <a:lstStyle/>
          <a:p>
            <a:pPr marL="363538" indent="-363538">
              <a:lnSpc>
                <a:spcPct val="110000"/>
              </a:lnSpc>
              <a:buFont typeface="Wingdings" panose="05000000000000000000" pitchFamily="2" charset="2"/>
              <a:buChar char="v"/>
            </a:pPr>
            <a:r>
              <a:rPr lang="de-DE" sz="2400" dirty="0">
                <a:solidFill>
                  <a:schemeClr val="tx1">
                    <a:lumMod val="95000"/>
                    <a:lumOff val="5000"/>
                  </a:schemeClr>
                </a:solidFill>
              </a:rPr>
              <a:t>gemeinsame Gespräche über die Entwicklung der Kinder				          (bei vorliegender Schweigepflichtentbindung)</a:t>
            </a:r>
          </a:p>
          <a:p>
            <a:pPr marL="363538" indent="-363538">
              <a:lnSpc>
                <a:spcPct val="150000"/>
              </a:lnSpc>
              <a:buFont typeface="Wingdings" panose="05000000000000000000" pitchFamily="2" charset="2"/>
              <a:buChar char="v"/>
            </a:pPr>
            <a:r>
              <a:rPr lang="de-DE" sz="2400" dirty="0">
                <a:solidFill>
                  <a:schemeClr val="tx1">
                    <a:lumMod val="95000"/>
                    <a:lumOff val="5000"/>
                  </a:schemeClr>
                </a:solidFill>
              </a:rPr>
              <a:t>Besuch der künftigen Erstklässler in der Schule  (im Mai)</a:t>
            </a:r>
          </a:p>
          <a:p>
            <a:pPr marL="363538" indent="-363538">
              <a:lnSpc>
                <a:spcPct val="150000"/>
              </a:lnSpc>
              <a:buFont typeface="Wingdings" panose="05000000000000000000" pitchFamily="2" charset="2"/>
              <a:buChar char="v"/>
            </a:pPr>
            <a:r>
              <a:rPr lang="de-DE" sz="2400" dirty="0">
                <a:solidFill>
                  <a:schemeClr val="tx1">
                    <a:lumMod val="95000"/>
                    <a:lumOff val="5000"/>
                  </a:schemeClr>
                </a:solidFill>
              </a:rPr>
              <a:t>Ggf. Besuch der Lehrerinnen in der Kita (Mai/ Juni)</a:t>
            </a:r>
          </a:p>
          <a:p>
            <a:pPr marL="363538" indent="-363538">
              <a:lnSpc>
                <a:spcPct val="150000"/>
              </a:lnSpc>
              <a:buFont typeface="Wingdings" panose="05000000000000000000" pitchFamily="2" charset="2"/>
              <a:buChar char="v"/>
            </a:pPr>
            <a:r>
              <a:rPr lang="de-DE" sz="2400" dirty="0">
                <a:solidFill>
                  <a:schemeClr val="tx1">
                    <a:lumMod val="95000"/>
                    <a:lumOff val="5000"/>
                  </a:schemeClr>
                </a:solidFill>
              </a:rPr>
              <a:t>Ggf. Teilnahme der Lehrerinnen an den Waldtagen</a:t>
            </a:r>
          </a:p>
          <a:p>
            <a:pPr marL="363538" indent="-363538">
              <a:lnSpc>
                <a:spcPct val="150000"/>
              </a:lnSpc>
              <a:buFont typeface="Wingdings" panose="05000000000000000000" pitchFamily="2" charset="2"/>
              <a:buChar char="v"/>
            </a:pPr>
            <a:r>
              <a:rPr lang="de-DE" sz="2400" dirty="0">
                <a:solidFill>
                  <a:schemeClr val="tx1">
                    <a:lumMod val="95000"/>
                    <a:lumOff val="5000"/>
                  </a:schemeClr>
                </a:solidFill>
              </a:rPr>
              <a:t>regelmäßige Kooperationstreffen</a:t>
            </a:r>
          </a:p>
          <a:p>
            <a:pPr marL="363538" indent="-363538">
              <a:lnSpc>
                <a:spcPct val="150000"/>
              </a:lnSpc>
              <a:buFont typeface="Wingdings" panose="05000000000000000000" pitchFamily="2" charset="2"/>
              <a:buChar char="v"/>
            </a:pPr>
            <a:r>
              <a:rPr lang="de-DE" sz="2400" dirty="0">
                <a:solidFill>
                  <a:schemeClr val="tx1">
                    <a:lumMod val="95000"/>
                    <a:lumOff val="5000"/>
                  </a:schemeClr>
                </a:solidFill>
              </a:rPr>
              <a:t>Besuch der künftigen Erstklässler in der OGS</a:t>
            </a:r>
          </a:p>
          <a:p>
            <a:pPr>
              <a:buFont typeface="Wingdings" panose="05000000000000000000" pitchFamily="2" charset="2"/>
              <a:buChar char="v"/>
            </a:pPr>
            <a:endParaRPr lang="de-DE" sz="2400" dirty="0"/>
          </a:p>
        </p:txBody>
      </p:sp>
      <p:sp>
        <p:nvSpPr>
          <p:cNvPr id="4" name="Titel 1">
            <a:extLst>
              <a:ext uri="{FF2B5EF4-FFF2-40B4-BE49-F238E27FC236}">
                <a16:creationId xmlns:a16="http://schemas.microsoft.com/office/drawing/2014/main" id="{22BD045C-EF8F-4786-8780-47E2D53A1AF2}"/>
              </a:ext>
            </a:extLst>
          </p:cNvPr>
          <p:cNvSpPr txBox="1">
            <a:spLocks/>
          </p:cNvSpPr>
          <p:nvPr/>
        </p:nvSpPr>
        <p:spPr>
          <a:xfrm>
            <a:off x="1097280" y="731836"/>
            <a:ext cx="10058400" cy="647262"/>
          </a:xfrm>
          <a:prstGeom prst="rect">
            <a:avLst/>
          </a:prstGeom>
          <a:blipFill>
            <a:blip r:embed="rId3"/>
            <a:tile tx="0" ty="0" sx="100000" sy="100000" flip="none" algn="tl"/>
          </a:blip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de-DE" sz="3600" dirty="0"/>
              <a:t>Zusammenarbeit der Kita mit der GS Wettmar</a:t>
            </a:r>
            <a:endParaRPr lang="de-DE" sz="3600" b="1" dirty="0"/>
          </a:p>
        </p:txBody>
      </p:sp>
      <p:sp>
        <p:nvSpPr>
          <p:cNvPr id="6" name="Textfeld 5">
            <a:extLst>
              <a:ext uri="{FF2B5EF4-FFF2-40B4-BE49-F238E27FC236}">
                <a16:creationId xmlns:a16="http://schemas.microsoft.com/office/drawing/2014/main" id="{F96B46D6-FB5D-4A4A-BD4F-EDDC07187752}"/>
              </a:ext>
            </a:extLst>
          </p:cNvPr>
          <p:cNvSpPr txBox="1"/>
          <p:nvPr/>
        </p:nvSpPr>
        <p:spPr>
          <a:xfrm rot="1428309">
            <a:off x="9024361" y="3346674"/>
            <a:ext cx="1856232" cy="2308324"/>
          </a:xfrm>
          <a:prstGeom prst="rect">
            <a:avLst/>
          </a:prstGeom>
          <a:solidFill>
            <a:schemeClr val="accent2">
              <a:alpha val="50000"/>
            </a:schemeClr>
          </a:solidFill>
          <a:ln w="57150">
            <a:solidFill>
              <a:srgbClr val="FF0000"/>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DE" dirty="0"/>
              <a:t>Gegenseitige Besuche und Hospitationen können nur stattfinden,</a:t>
            </a:r>
          </a:p>
          <a:p>
            <a:pPr algn="ctr"/>
            <a:r>
              <a:rPr lang="de-DE" dirty="0"/>
              <a:t>wenn die Personalsituation es zulässt.</a:t>
            </a:r>
          </a:p>
        </p:txBody>
      </p:sp>
      <p:sp>
        <p:nvSpPr>
          <p:cNvPr id="2" name="Fußzeilenplatzhalter 1">
            <a:extLst>
              <a:ext uri="{FF2B5EF4-FFF2-40B4-BE49-F238E27FC236}">
                <a16:creationId xmlns:a16="http://schemas.microsoft.com/office/drawing/2014/main" id="{A645E880-74AA-445D-AE44-A318200A3E6A}"/>
              </a:ext>
            </a:extLst>
          </p:cNvPr>
          <p:cNvSpPr>
            <a:spLocks noGrp="1"/>
          </p:cNvSpPr>
          <p:nvPr>
            <p:ph type="ftr" sz="quarter" idx="11"/>
          </p:nvPr>
        </p:nvSpPr>
        <p:spPr>
          <a:xfrm>
            <a:off x="3686184" y="6459785"/>
            <a:ext cx="5357231" cy="365125"/>
          </a:xfrm>
        </p:spPr>
        <p:txBody>
          <a:bodyPr/>
          <a:lstStyle/>
          <a:p>
            <a:r>
              <a:rPr lang="de-DE" sz="1050"/>
              <a:t>Eltern-Informationsabend zum Übergang vom Kindergarten in die Grundschule </a:t>
            </a:r>
            <a:endParaRPr lang="de-DE" sz="1050" dirty="0"/>
          </a:p>
        </p:txBody>
      </p:sp>
    </p:spTree>
  </p:cSld>
  <p:clrMapOvr>
    <a:masterClrMapping/>
  </p:clrMapOvr>
  <mc:AlternateContent xmlns:mc="http://schemas.openxmlformats.org/markup-compatibility/2006" xmlns:p14="http://schemas.microsoft.com/office/powerpoint/2010/main">
    <mc:Choice Requires="p14">
      <p:transition spd="slow" p14:dur="2000" advTm="32897"/>
    </mc:Choice>
    <mc:Fallback xmlns="">
      <p:transition spd="slow" advTm="3289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6" name="Rectangle 15">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18" name="Straight Connector 17">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4E7C5A98-727E-4A62-A5EE-E152DEC3DC4D}"/>
              </a:ext>
            </a:extLst>
          </p:cNvPr>
          <p:cNvSpPr>
            <a:spLocks noGrp="1"/>
          </p:cNvSpPr>
          <p:nvPr>
            <p:ph type="title" idx="4294967295"/>
          </p:nvPr>
        </p:nvSpPr>
        <p:spPr>
          <a:xfrm>
            <a:off x="492370" y="605896"/>
            <a:ext cx="3084844" cy="5646208"/>
          </a:xfrm>
        </p:spPr>
        <p:txBody>
          <a:bodyPr vert="horz" lIns="91440" tIns="45720" rIns="91440" bIns="45720" rtlCol="0" anchor="ctr">
            <a:normAutofit/>
          </a:bodyPr>
          <a:lstStyle/>
          <a:p>
            <a:pPr algn="ctr"/>
            <a:r>
              <a:rPr lang="en-US" sz="3600" b="1" dirty="0" err="1">
                <a:solidFill>
                  <a:srgbClr val="FFFFFF"/>
                </a:solidFill>
              </a:rPr>
              <a:t>Schulpflicht</a:t>
            </a:r>
            <a:r>
              <a:rPr lang="en-US" sz="3600" b="1" dirty="0">
                <a:solidFill>
                  <a:srgbClr val="FFFFFF"/>
                </a:solidFill>
              </a:rPr>
              <a:t> </a:t>
            </a:r>
            <a:br>
              <a:rPr lang="en-US" sz="3600" b="1" dirty="0">
                <a:solidFill>
                  <a:srgbClr val="FFFFFF"/>
                </a:solidFill>
              </a:rPr>
            </a:br>
            <a:br>
              <a:rPr lang="en-US" sz="3600" b="1" dirty="0">
                <a:solidFill>
                  <a:srgbClr val="FFFFFF"/>
                </a:solidFill>
              </a:rPr>
            </a:br>
            <a:r>
              <a:rPr lang="en-US" sz="3600" b="1" dirty="0">
                <a:solidFill>
                  <a:srgbClr val="FFFFFF"/>
                </a:solidFill>
              </a:rPr>
              <a:t>&amp; </a:t>
            </a:r>
            <a:br>
              <a:rPr lang="en-US" sz="3600" b="1" dirty="0">
                <a:solidFill>
                  <a:srgbClr val="FFFFFF"/>
                </a:solidFill>
              </a:rPr>
            </a:br>
            <a:br>
              <a:rPr lang="en-US" sz="3600" b="1" dirty="0">
                <a:solidFill>
                  <a:srgbClr val="FFFFFF"/>
                </a:solidFill>
              </a:rPr>
            </a:br>
            <a:r>
              <a:rPr lang="en-US" sz="3600" b="1" dirty="0" err="1">
                <a:solidFill>
                  <a:srgbClr val="FFFFFF"/>
                </a:solidFill>
              </a:rPr>
              <a:t>Schulreife</a:t>
            </a:r>
            <a:endParaRPr lang="en-US" sz="3600" b="1" dirty="0">
              <a:solidFill>
                <a:srgbClr val="FFFFFF"/>
              </a:solidFill>
            </a:endParaRPr>
          </a:p>
        </p:txBody>
      </p:sp>
      <p:sp>
        <p:nvSpPr>
          <p:cNvPr id="24" name="Rectangle 2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D4DE9E7A-0543-4B20-9AAA-AD155522118F}"/>
              </a:ext>
            </a:extLst>
          </p:cNvPr>
          <p:cNvSpPr>
            <a:spLocks noGrp="1"/>
          </p:cNvSpPr>
          <p:nvPr>
            <p:ph idx="4294967295"/>
          </p:nvPr>
        </p:nvSpPr>
        <p:spPr>
          <a:xfrm>
            <a:off x="4774739" y="605896"/>
            <a:ext cx="6413663" cy="5646208"/>
          </a:xfrm>
        </p:spPr>
        <p:txBody>
          <a:bodyPr vert="horz" lIns="0" tIns="45720" rIns="0" bIns="45720" rtlCol="0" anchor="ctr">
            <a:normAutofit/>
          </a:bodyPr>
          <a:lstStyle/>
          <a:p>
            <a:pPr marL="447675" indent="0">
              <a:buFont typeface="Calibri" panose="020F0502020204030204" pitchFamily="34" charset="0"/>
              <a:buNone/>
            </a:pPr>
            <a:endParaRPr lang="en-US" dirty="0"/>
          </a:p>
          <a:p>
            <a:pPr marL="447675" indent="0">
              <a:buFont typeface="Calibri" panose="020F0502020204030204" pitchFamily="34" charset="0"/>
              <a:buNone/>
            </a:pPr>
            <a:endParaRPr lang="en-US" dirty="0"/>
          </a:p>
          <a:p>
            <a:pPr marL="265112" indent="0">
              <a:buFont typeface="Calibri" panose="020F0502020204030204" pitchFamily="34" charset="0"/>
              <a:buNone/>
            </a:pPr>
            <a:endParaRPr lang="en-US" dirty="0"/>
          </a:p>
          <a:p>
            <a:pPr marL="268287" indent="0">
              <a:buFont typeface="Calibri" panose="020F0502020204030204" pitchFamily="34" charset="0"/>
              <a:buNone/>
            </a:pPr>
            <a:endParaRPr lang="en-US" altLang="de-DE" dirty="0"/>
          </a:p>
          <a:p>
            <a:pPr>
              <a:buFont typeface="Calibri" panose="020F0502020204030204" pitchFamily="34" charset="0"/>
              <a:buChar char="ü"/>
            </a:pPr>
            <a:endParaRPr lang="en-US" u="sng" dirty="0"/>
          </a:p>
          <a:p>
            <a:pPr marL="268287" indent="0">
              <a:buFont typeface="Calibri" panose="020F0502020204030204" pitchFamily="34" charset="0"/>
              <a:buNone/>
            </a:pPr>
            <a:endParaRPr lang="en-US" dirty="0"/>
          </a:p>
        </p:txBody>
      </p:sp>
      <p:sp>
        <p:nvSpPr>
          <p:cNvPr id="5" name="Textfeld 4">
            <a:extLst>
              <a:ext uri="{FF2B5EF4-FFF2-40B4-BE49-F238E27FC236}">
                <a16:creationId xmlns:a16="http://schemas.microsoft.com/office/drawing/2014/main" id="{D91E8E5C-1DCC-4CC7-A8DC-4B0A301BBD4A}"/>
              </a:ext>
            </a:extLst>
          </p:cNvPr>
          <p:cNvSpPr txBox="1"/>
          <p:nvPr/>
        </p:nvSpPr>
        <p:spPr>
          <a:xfrm>
            <a:off x="5911288" y="809354"/>
            <a:ext cx="4465692" cy="877163"/>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marL="457200" indent="-457200" algn="ctr">
              <a:spcAft>
                <a:spcPts val="600"/>
              </a:spcAft>
              <a:buFont typeface="Wingdings" panose="05000000000000000000" pitchFamily="2" charset="2"/>
              <a:buChar char="v"/>
            </a:pPr>
            <a:r>
              <a:rPr lang="de-DE" sz="2800" dirty="0"/>
              <a:t>Schulpflichtige Kinder:</a:t>
            </a:r>
          </a:p>
          <a:p>
            <a:pPr marL="447675" algn="ctr">
              <a:spcAft>
                <a:spcPts val="600"/>
              </a:spcAft>
            </a:pPr>
            <a:r>
              <a:rPr lang="de-DE" sz="1800" dirty="0"/>
              <a:t>6. Geburtstag </a:t>
            </a:r>
            <a:r>
              <a:rPr lang="de-DE" sz="1800" b="1" dirty="0"/>
              <a:t>bis</a:t>
            </a:r>
            <a:r>
              <a:rPr lang="de-DE" sz="1800" dirty="0"/>
              <a:t> zum 01.10.2024</a:t>
            </a:r>
          </a:p>
        </p:txBody>
      </p:sp>
      <p:sp>
        <p:nvSpPr>
          <p:cNvPr id="7" name="Textfeld 6">
            <a:extLst>
              <a:ext uri="{FF2B5EF4-FFF2-40B4-BE49-F238E27FC236}">
                <a16:creationId xmlns:a16="http://schemas.microsoft.com/office/drawing/2014/main" id="{D9AD0811-16A5-4AD1-897E-7BB28FEA3705}"/>
              </a:ext>
            </a:extLst>
          </p:cNvPr>
          <p:cNvSpPr txBox="1"/>
          <p:nvPr/>
        </p:nvSpPr>
        <p:spPr>
          <a:xfrm>
            <a:off x="4434840" y="4106816"/>
            <a:ext cx="7653528" cy="229293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spcAft>
                <a:spcPts val="600"/>
              </a:spcAft>
              <a:buFont typeface="Wingdings" panose="05000000000000000000" pitchFamily="2" charset="2"/>
              <a:buChar char="v"/>
            </a:pPr>
            <a:r>
              <a:rPr lang="de-DE" sz="2800" dirty="0"/>
              <a:t> Flexi Kinder:</a:t>
            </a:r>
          </a:p>
          <a:p>
            <a:pPr marL="447675" algn="ctr">
              <a:spcAft>
                <a:spcPts val="600"/>
              </a:spcAft>
            </a:pPr>
            <a:r>
              <a:rPr lang="de-DE" sz="1800" dirty="0"/>
              <a:t>6. Geburtstag </a:t>
            </a:r>
            <a:r>
              <a:rPr lang="de-DE" sz="1800" b="1" dirty="0"/>
              <a:t>zwischen</a:t>
            </a:r>
            <a:r>
              <a:rPr lang="de-DE" sz="1800" dirty="0"/>
              <a:t> 01.07.2024 und dem 30.09.2024</a:t>
            </a:r>
          </a:p>
          <a:p>
            <a:pPr algn="ctr">
              <a:spcAft>
                <a:spcPts val="600"/>
              </a:spcAft>
            </a:pPr>
            <a:r>
              <a:rPr lang="de-DE" dirty="0"/>
              <a:t>In dem Fall entscheiden die </a:t>
            </a:r>
            <a:r>
              <a:rPr lang="de-DE" sz="1800" dirty="0"/>
              <a:t>Eltern </a:t>
            </a:r>
            <a:r>
              <a:rPr lang="de-DE" dirty="0"/>
              <a:t>(in Abstimmung mit der Kita) darüber</a:t>
            </a:r>
            <a:r>
              <a:rPr lang="de-DE" sz="1800" dirty="0"/>
              <a:t>,</a:t>
            </a:r>
          </a:p>
          <a:p>
            <a:pPr algn="ctr">
              <a:spcAft>
                <a:spcPts val="600"/>
              </a:spcAft>
            </a:pPr>
            <a:r>
              <a:rPr lang="de-DE" sz="1800" dirty="0"/>
              <a:t>ob sie ihr Kind in diesem Jahr einschulen </a:t>
            </a:r>
          </a:p>
          <a:p>
            <a:pPr algn="ctr">
              <a:spcAft>
                <a:spcPts val="600"/>
              </a:spcAft>
            </a:pPr>
            <a:r>
              <a:rPr lang="de-DE" dirty="0"/>
              <a:t>oder den Einschulungstermin um ein Jahr verschieben.</a:t>
            </a:r>
          </a:p>
          <a:p>
            <a:pPr marL="447675" algn="ctr">
              <a:spcAft>
                <a:spcPts val="600"/>
              </a:spcAft>
            </a:pPr>
            <a:r>
              <a:rPr lang="de-DE" dirty="0"/>
              <a:t>Hierzu gibt es für Familien, auf die dies zutrifft, eine </a:t>
            </a:r>
            <a:r>
              <a:rPr lang="de-DE" dirty="0">
                <a:solidFill>
                  <a:srgbClr val="C00000"/>
                </a:solidFill>
              </a:rPr>
              <a:t>Abfrage von der Stadt</a:t>
            </a:r>
            <a:r>
              <a:rPr lang="de-DE" sz="1800" dirty="0"/>
              <a:t>.</a:t>
            </a:r>
          </a:p>
        </p:txBody>
      </p:sp>
      <p:sp>
        <p:nvSpPr>
          <p:cNvPr id="9" name="Textfeld 8">
            <a:extLst>
              <a:ext uri="{FF2B5EF4-FFF2-40B4-BE49-F238E27FC236}">
                <a16:creationId xmlns:a16="http://schemas.microsoft.com/office/drawing/2014/main" id="{E9C1B4F7-5A79-4E7C-82EB-CE73AA48C538}"/>
              </a:ext>
            </a:extLst>
          </p:cNvPr>
          <p:cNvSpPr txBox="1"/>
          <p:nvPr/>
        </p:nvSpPr>
        <p:spPr>
          <a:xfrm>
            <a:off x="4780425" y="2369376"/>
            <a:ext cx="6622999" cy="123110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spcAft>
                <a:spcPts val="600"/>
              </a:spcAft>
              <a:buFont typeface="Wingdings" panose="05000000000000000000" pitchFamily="2" charset="2"/>
              <a:buChar char="v"/>
            </a:pPr>
            <a:r>
              <a:rPr lang="de-DE" sz="2800" dirty="0"/>
              <a:t> Kann Kinder:</a:t>
            </a:r>
            <a:endParaRPr lang="de-DE" sz="1800" dirty="0"/>
          </a:p>
          <a:p>
            <a:pPr marL="447675" algn="ctr">
              <a:spcAft>
                <a:spcPts val="600"/>
              </a:spcAft>
            </a:pPr>
            <a:r>
              <a:rPr lang="de-DE" sz="1800" dirty="0"/>
              <a:t>6. Geburtstag </a:t>
            </a:r>
            <a:r>
              <a:rPr lang="de-DE" sz="1800" b="1" dirty="0"/>
              <a:t>nach</a:t>
            </a:r>
            <a:r>
              <a:rPr lang="de-DE" sz="1800" dirty="0"/>
              <a:t> dem 01.10.2024</a:t>
            </a:r>
          </a:p>
          <a:p>
            <a:pPr marL="447675" algn="ctr">
              <a:spcAft>
                <a:spcPts val="600"/>
              </a:spcAft>
            </a:pPr>
            <a:r>
              <a:rPr lang="de-DE" sz="1800" dirty="0"/>
              <a:t>Entscheidung über Einschulung obliegt der Schulleitung</a:t>
            </a:r>
          </a:p>
        </p:txBody>
      </p:sp>
    </p:spTree>
    <p:extLst>
      <p:ext uri="{BB962C8B-B14F-4D97-AF65-F5344CB8AC3E}">
        <p14:creationId xmlns:p14="http://schemas.microsoft.com/office/powerpoint/2010/main" val="179074704"/>
      </p:ext>
    </p:extLst>
  </p:cSld>
  <p:clrMapOvr>
    <a:masterClrMapping/>
  </p:clrMapOvr>
  <mc:AlternateContent xmlns:mc="http://schemas.openxmlformats.org/markup-compatibility/2006" xmlns:p14="http://schemas.microsoft.com/office/powerpoint/2010/main">
    <mc:Choice Requires="p14">
      <p:transition spd="slow" p14:dur="2000" advTm="21046"/>
    </mc:Choice>
    <mc:Fallback xmlns="">
      <p:transition spd="slow" advTm="210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265B4-D163-43AB-B1F9-585E871BC127}"/>
              </a:ext>
            </a:extLst>
          </p:cNvPr>
          <p:cNvSpPr>
            <a:spLocks noGrp="1"/>
          </p:cNvSpPr>
          <p:nvPr>
            <p:ph type="title"/>
          </p:nvPr>
        </p:nvSpPr>
        <p:spPr>
          <a:xfrm>
            <a:off x="1036637" y="825486"/>
            <a:ext cx="10058400" cy="1450757"/>
          </a:xfrm>
        </p:spPr>
        <p:txBody>
          <a:bodyPr>
            <a:noAutofit/>
          </a:bodyPr>
          <a:lstStyle/>
          <a:p>
            <a:r>
              <a:rPr lang="de-DE" altLang="de-DE" sz="3600" dirty="0">
                <a:solidFill>
                  <a:srgbClr val="0070C0"/>
                </a:solidFill>
              </a:rPr>
              <a:t>Aspekte der Schulfähigkeit</a:t>
            </a:r>
            <a:br>
              <a:rPr lang="de-DE" altLang="de-DE" sz="3600" dirty="0">
                <a:solidFill>
                  <a:srgbClr val="5900DC"/>
                </a:solidFill>
              </a:rPr>
            </a:br>
            <a:r>
              <a:rPr lang="de-DE" altLang="de-DE" sz="3600" dirty="0">
                <a:solidFill>
                  <a:srgbClr val="C00000"/>
                </a:solidFill>
              </a:rPr>
              <a:t>Was sollte Ihr Kind können?</a:t>
            </a:r>
            <a:br>
              <a:rPr lang="de-DE" altLang="de-DE" sz="3600" dirty="0">
                <a:solidFill>
                  <a:srgbClr val="C00000"/>
                </a:solidFill>
              </a:rPr>
            </a:br>
            <a:r>
              <a:rPr lang="de-DE" altLang="de-DE" sz="3600" dirty="0">
                <a:solidFill>
                  <a:srgbClr val="009900"/>
                </a:solidFill>
              </a:rPr>
              <a:t>Wie können Sie Ihr Kind unterstützen?</a:t>
            </a:r>
            <a:endParaRPr lang="de-DE" sz="3600" dirty="0"/>
          </a:p>
        </p:txBody>
      </p:sp>
      <p:sp>
        <p:nvSpPr>
          <p:cNvPr id="5" name="Fußzeilenplatzhalter 4">
            <a:extLst>
              <a:ext uri="{FF2B5EF4-FFF2-40B4-BE49-F238E27FC236}">
                <a16:creationId xmlns:a16="http://schemas.microsoft.com/office/drawing/2014/main" id="{54EBAA99-F780-434B-B038-2DA5E56CBBA8}"/>
              </a:ext>
            </a:extLst>
          </p:cNvPr>
          <p:cNvSpPr>
            <a:spLocks noGrp="1"/>
          </p:cNvSpPr>
          <p:nvPr>
            <p:ph type="ftr" sz="quarter" idx="11"/>
          </p:nvPr>
        </p:nvSpPr>
        <p:spPr/>
        <p:txBody>
          <a:bodyPr/>
          <a:lstStyle/>
          <a:p>
            <a:r>
              <a:rPr lang="de-DE" dirty="0"/>
              <a:t>Eltern-Informationsabend zum Übergang vom Kindergarten in die Grundschule </a:t>
            </a:r>
          </a:p>
        </p:txBody>
      </p:sp>
      <p:pic>
        <p:nvPicPr>
          <p:cNvPr id="6" name="Picture 4">
            <a:extLst>
              <a:ext uri="{FF2B5EF4-FFF2-40B4-BE49-F238E27FC236}">
                <a16:creationId xmlns:a16="http://schemas.microsoft.com/office/drawing/2014/main" id="{632CF140-544C-4CA2-A762-1D12EB2073E0}"/>
              </a:ext>
            </a:extLst>
          </p:cNvPr>
          <p:cNvPicPr>
            <a:picLocks noGrp="1" noChangeAspect="1" noChangeArrowheads="1"/>
          </p:cNvPicPr>
          <p:nvPr>
            <p:ph sz="half" idx="2"/>
          </p:nvPr>
        </p:nvPicPr>
        <p:blipFill>
          <a:blip r:embed="rId3" cstate="print"/>
          <a:srcRect/>
          <a:stretch>
            <a:fillRect/>
          </a:stretch>
        </p:blipFill>
        <p:spPr bwMode="auto">
          <a:xfrm rot="1098644">
            <a:off x="8630498" y="752916"/>
            <a:ext cx="2543032" cy="5445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3">
            <a:extLst>
              <a:ext uri="{FF2B5EF4-FFF2-40B4-BE49-F238E27FC236}">
                <a16:creationId xmlns:a16="http://schemas.microsoft.com/office/drawing/2014/main" id="{C18E578E-2C56-4DBA-BB74-AFC7ED067B0E}"/>
              </a:ext>
            </a:extLst>
          </p:cNvPr>
          <p:cNvSpPr>
            <a:spLocks noGrp="1" noChangeArrowheads="1"/>
          </p:cNvSpPr>
          <p:nvPr>
            <p:ph sz="half" idx="1"/>
          </p:nvPr>
        </p:nvSpPr>
        <p:spPr>
          <a:xfrm>
            <a:off x="1096962" y="1846263"/>
            <a:ext cx="6958901" cy="4022725"/>
          </a:xfrm>
        </p:spPr>
        <p:txBody>
          <a:bodyPr>
            <a:normAutofit/>
          </a:bodyPr>
          <a:lstStyle/>
          <a:p>
            <a:pPr marL="0" indent="-552450" algn="just" eaLnBrk="1" hangingPunct="1">
              <a:lnSpc>
                <a:spcPts val="3500"/>
              </a:lnSpc>
              <a:buFontTx/>
              <a:buNone/>
            </a:pPr>
            <a:endParaRPr lang="de-DE" altLang="de-DE" sz="2600" dirty="0"/>
          </a:p>
          <a:p>
            <a:pPr marL="0" indent="-552450" algn="just" eaLnBrk="1" hangingPunct="1">
              <a:lnSpc>
                <a:spcPts val="3500"/>
              </a:lnSpc>
              <a:buFontTx/>
              <a:buNone/>
            </a:pPr>
            <a:r>
              <a:rPr lang="de-DE" altLang="de-DE" sz="2600" dirty="0"/>
              <a:t>Hierzu haben die KiTa und die Grundschule zusammen für Sie einen Flyer erstellt, in dem Sie jederzeit nachsehen können, welche Kompetenzen ein Schulanfänger mitbringen sollte.</a:t>
            </a:r>
          </a:p>
          <a:p>
            <a:pPr marL="0" indent="-552450" eaLnBrk="1" hangingPunct="1">
              <a:lnSpc>
                <a:spcPts val="3500"/>
              </a:lnSpc>
              <a:buFontTx/>
              <a:buNone/>
            </a:pPr>
            <a:r>
              <a:rPr lang="de-DE" altLang="de-DE" sz="2600" dirty="0"/>
              <a:t>Den Flyer und einen Elternbrief dazu                 haben Sie bereits von der KiTa bekommen.</a:t>
            </a:r>
          </a:p>
        </p:txBody>
      </p:sp>
    </p:spTree>
    <p:extLst>
      <p:ext uri="{BB962C8B-B14F-4D97-AF65-F5344CB8AC3E}">
        <p14:creationId xmlns:p14="http://schemas.microsoft.com/office/powerpoint/2010/main" val="4248711163"/>
      </p:ext>
    </p:extLst>
  </p:cSld>
  <p:clrMapOvr>
    <a:masterClrMapping/>
  </p:clrMapOvr>
  <mc:AlternateContent xmlns:mc="http://schemas.openxmlformats.org/markup-compatibility/2006" xmlns:p14="http://schemas.microsoft.com/office/powerpoint/2010/main">
    <mc:Choice Requires="p14">
      <p:transition spd="slow" p14:dur="2000" advTm="14936"/>
    </mc:Choice>
    <mc:Fallback xmlns="">
      <p:transition spd="slow" advTm="1493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4" name="Rectangle 13">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16" name="Straight Connector 15">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90B31C57-9545-45C1-8D4C-FD9AAF0419A6}"/>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graphicFrame>
        <p:nvGraphicFramePr>
          <p:cNvPr id="8" name="Inhaltsplatzhalter 2">
            <a:extLst>
              <a:ext uri="{FF2B5EF4-FFF2-40B4-BE49-F238E27FC236}">
                <a16:creationId xmlns:a16="http://schemas.microsoft.com/office/drawing/2014/main" id="{603B6EEA-4FC2-4AFA-A50E-DA09EDE24C54}"/>
              </a:ext>
            </a:extLst>
          </p:cNvPr>
          <p:cNvGraphicFramePr/>
          <p:nvPr>
            <p:extLst>
              <p:ext uri="{D42A27DB-BD31-4B8C-83A1-F6EECF244321}">
                <p14:modId xmlns:p14="http://schemas.microsoft.com/office/powerpoint/2010/main" val="180024770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el 1">
            <a:extLst>
              <a:ext uri="{FF2B5EF4-FFF2-40B4-BE49-F238E27FC236}">
                <a16:creationId xmlns:a16="http://schemas.microsoft.com/office/drawing/2014/main" id="{1F08E4AD-A147-464E-A2D0-CCEDF1151F5C}"/>
              </a:ext>
            </a:extLst>
          </p:cNvPr>
          <p:cNvSpPr txBox="1">
            <a:spLocks/>
          </p:cNvSpPr>
          <p:nvPr/>
        </p:nvSpPr>
        <p:spPr>
          <a:xfrm>
            <a:off x="1193532" y="506799"/>
            <a:ext cx="9961832" cy="1179196"/>
          </a:xfrm>
          <a:prstGeom prst="rect">
            <a:avLst/>
          </a:prstGeom>
          <a:blipFill>
            <a:blip r:embed="rId8"/>
            <a:tile tx="0" ty="0" sx="100000" sy="100000" flip="none" algn="tl"/>
          </a:blip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de-DE" sz="4000" b="1" dirty="0"/>
              <a:t>Ist mein Kind schulreif?</a:t>
            </a:r>
          </a:p>
        </p:txBody>
      </p:sp>
    </p:spTree>
    <p:extLst>
      <p:ext uri="{BB962C8B-B14F-4D97-AF65-F5344CB8AC3E}">
        <p14:creationId xmlns:p14="http://schemas.microsoft.com/office/powerpoint/2010/main" val="198155706"/>
      </p:ext>
    </p:extLst>
  </p:cSld>
  <p:clrMapOvr>
    <a:masterClrMapping/>
  </p:clrMapOvr>
  <mc:AlternateContent xmlns:mc="http://schemas.openxmlformats.org/markup-compatibility/2006" xmlns:p14="http://schemas.microsoft.com/office/powerpoint/2010/main">
    <mc:Choice Requires="p14">
      <p:transition spd="slow" p14:dur="2000" advTm="20189"/>
    </mc:Choice>
    <mc:Fallback xmlns="">
      <p:transition spd="slow" advTm="2018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054"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55" name="Rectangle 7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p:cNvSpPr>
            <a:spLocks noGrp="1"/>
          </p:cNvSpPr>
          <p:nvPr>
            <p:ph type="title"/>
          </p:nvPr>
        </p:nvSpPr>
        <p:spPr>
          <a:xfrm>
            <a:off x="492370" y="516835"/>
            <a:ext cx="3084844" cy="2103875"/>
          </a:xfrm>
        </p:spPr>
        <p:txBody>
          <a:bodyPr>
            <a:normAutofit/>
          </a:bodyPr>
          <a:lstStyle/>
          <a:p>
            <a:r>
              <a:rPr lang="de-DE" sz="3600" dirty="0">
                <a:solidFill>
                  <a:srgbClr val="FFFFFF"/>
                </a:solidFill>
              </a:rPr>
              <a:t>Wie können Sie Ihr Kind unterstützen?</a:t>
            </a:r>
          </a:p>
        </p:txBody>
      </p:sp>
      <p:sp>
        <p:nvSpPr>
          <p:cNvPr id="2056" name="Rectangle 7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5" name="Grafik 4" descr="Ein Bild, das Person, Wand, drinnen, Hand enthält.&#10;&#10;Automatisch generierte Beschreibung">
            <a:extLst>
              <a:ext uri="{FF2B5EF4-FFF2-40B4-BE49-F238E27FC236}">
                <a16:creationId xmlns:a16="http://schemas.microsoft.com/office/drawing/2014/main" id="{E17DC038-B6A8-4B09-9E01-BB86587B4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870" y="1706136"/>
            <a:ext cx="8100000" cy="5155312"/>
          </a:xfrm>
          <a:prstGeom prst="rect">
            <a:avLst/>
          </a:prstGeom>
        </p:spPr>
      </p:pic>
      <p:sp>
        <p:nvSpPr>
          <p:cNvPr id="3" name="Inhaltsplatzhalter 2"/>
          <p:cNvSpPr>
            <a:spLocks noGrp="1"/>
          </p:cNvSpPr>
          <p:nvPr>
            <p:ph idx="1"/>
          </p:nvPr>
        </p:nvSpPr>
        <p:spPr>
          <a:xfrm>
            <a:off x="4566936" y="632977"/>
            <a:ext cx="6905125" cy="59232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de-DE" sz="3600" dirty="0">
                <a:solidFill>
                  <a:srgbClr val="FFFFFF"/>
                </a:solidFill>
              </a:rPr>
              <a:t>Schenken Sie Ihrem Kind Ihre Zeit.</a:t>
            </a:r>
          </a:p>
        </p:txBody>
      </p:sp>
      <p:sp>
        <p:nvSpPr>
          <p:cNvPr id="6" name="Textfeld 5">
            <a:extLst>
              <a:ext uri="{FF2B5EF4-FFF2-40B4-BE49-F238E27FC236}">
                <a16:creationId xmlns:a16="http://schemas.microsoft.com/office/drawing/2014/main" id="{374060C2-662A-416C-AC93-3863BFF8EB06}"/>
              </a:ext>
            </a:extLst>
          </p:cNvPr>
          <p:cNvSpPr txBox="1"/>
          <p:nvPr/>
        </p:nvSpPr>
        <p:spPr>
          <a:xfrm>
            <a:off x="8787384" y="6471911"/>
            <a:ext cx="3308567" cy="215444"/>
          </a:xfrm>
          <a:prstGeom prst="rect">
            <a:avLst/>
          </a:prstGeom>
          <a:noFill/>
        </p:spPr>
        <p:txBody>
          <a:bodyPr wrap="square" rtlCol="0">
            <a:spAutoFit/>
          </a:bodyPr>
          <a:lstStyle/>
          <a:p>
            <a:r>
              <a:rPr lang="de-DE" sz="800" dirty="0">
                <a:solidFill>
                  <a:schemeClr val="bg1">
                    <a:lumMod val="65000"/>
                  </a:schemeClr>
                </a:solidFill>
              </a:rPr>
              <a:t>https://pixabay.com/de/photos/liebe-herz-zeit-schenken-geben-3365338/</a:t>
            </a:r>
          </a:p>
        </p:txBody>
      </p:sp>
      <p:sp>
        <p:nvSpPr>
          <p:cNvPr id="12" name="Fußzeilenplatzhalter 1">
            <a:extLst>
              <a:ext uri="{FF2B5EF4-FFF2-40B4-BE49-F238E27FC236}">
                <a16:creationId xmlns:a16="http://schemas.microsoft.com/office/drawing/2014/main" id="{FA81CA3A-3719-430C-92C6-CE261A24572A}"/>
              </a:ext>
            </a:extLst>
          </p:cNvPr>
          <p:cNvSpPr>
            <a:spLocks noGrp="1"/>
          </p:cNvSpPr>
          <p:nvPr>
            <p:ph type="ftr" sz="quarter" idx="11"/>
          </p:nvPr>
        </p:nvSpPr>
        <p:spPr>
          <a:xfrm>
            <a:off x="23382" y="6469870"/>
            <a:ext cx="3993323" cy="365125"/>
          </a:xfrm>
        </p:spPr>
        <p:txBody>
          <a:bodyPr vert="horz" lIns="91440" tIns="45720" rIns="91440" bIns="45720" rtlCol="0" anchor="ctr">
            <a:normAutofit lnSpcReduction="10000"/>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11974"/>
    </mc:Choice>
    <mc:Fallback xmlns="">
      <p:transition spd="slow" advTm="119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descr="Ein Bild, das Hund, drinnen, suchend, braun enthält.&#10;&#10;Automatisch generierte Beschreibung">
            <a:extLst>
              <a:ext uri="{FF2B5EF4-FFF2-40B4-BE49-F238E27FC236}">
                <a16:creationId xmlns:a16="http://schemas.microsoft.com/office/drawing/2014/main" id="{5FEE6F49-6FB6-410D-B848-A4DB41CDD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1736344"/>
            <a:ext cx="6477000" cy="4318000"/>
          </a:xfrm>
          <a:prstGeom prst="rect">
            <a:avLst/>
          </a:prstGeom>
        </p:spPr>
      </p:pic>
      <p:sp>
        <p:nvSpPr>
          <p:cNvPr id="5" name="Inhaltsplatzhalter 2">
            <a:extLst>
              <a:ext uri="{FF2B5EF4-FFF2-40B4-BE49-F238E27FC236}">
                <a16:creationId xmlns:a16="http://schemas.microsoft.com/office/drawing/2014/main" id="{B7C9D72F-D389-4F81-A69A-60A0C7320320}"/>
              </a:ext>
            </a:extLst>
          </p:cNvPr>
          <p:cNvSpPr txBox="1">
            <a:spLocks/>
          </p:cNvSpPr>
          <p:nvPr/>
        </p:nvSpPr>
        <p:spPr>
          <a:xfrm>
            <a:off x="2643437" y="660409"/>
            <a:ext cx="6905125" cy="5923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r>
              <a:rPr lang="de-DE" sz="3900" dirty="0">
                <a:solidFill>
                  <a:srgbClr val="FFFFFF"/>
                </a:solidFill>
              </a:rPr>
              <a:t>Hören</a:t>
            </a:r>
            <a:r>
              <a:rPr lang="de-DE" sz="3600" dirty="0">
                <a:solidFill>
                  <a:srgbClr val="FFFFFF"/>
                </a:solidFill>
              </a:rPr>
              <a:t> Sie Ihrem Kind aufmerksam zu.</a:t>
            </a:r>
          </a:p>
        </p:txBody>
      </p:sp>
      <p:sp>
        <p:nvSpPr>
          <p:cNvPr id="4" name="Textfeld 3">
            <a:extLst>
              <a:ext uri="{FF2B5EF4-FFF2-40B4-BE49-F238E27FC236}">
                <a16:creationId xmlns:a16="http://schemas.microsoft.com/office/drawing/2014/main" id="{21C48F26-55B3-4447-9F37-61ABE778F99F}"/>
              </a:ext>
            </a:extLst>
          </p:cNvPr>
          <p:cNvSpPr txBox="1"/>
          <p:nvPr/>
        </p:nvSpPr>
        <p:spPr>
          <a:xfrm>
            <a:off x="9765792" y="5516064"/>
            <a:ext cx="1545336" cy="461665"/>
          </a:xfrm>
          <a:prstGeom prst="rect">
            <a:avLst/>
          </a:prstGeom>
          <a:noFill/>
        </p:spPr>
        <p:txBody>
          <a:bodyPr wrap="square" rtlCol="0">
            <a:spAutoFit/>
          </a:bodyPr>
          <a:lstStyle/>
          <a:p>
            <a:r>
              <a:rPr lang="de-DE" sz="800" dirty="0">
                <a:solidFill>
                  <a:schemeClr val="bg1">
                    <a:lumMod val="65000"/>
                  </a:schemeClr>
                </a:solidFill>
              </a:rPr>
              <a:t>https://pixabay.com/de/photos/hund-jungen-hund-maulkorb-hund-3981506/</a:t>
            </a:r>
          </a:p>
        </p:txBody>
      </p:sp>
      <p:sp>
        <p:nvSpPr>
          <p:cNvPr id="7" name="Fußzeilenplatzhalter 1">
            <a:extLst>
              <a:ext uri="{FF2B5EF4-FFF2-40B4-BE49-F238E27FC236}">
                <a16:creationId xmlns:a16="http://schemas.microsoft.com/office/drawing/2014/main" id="{1FECAA86-BB76-4AA0-BE1F-DDA1B5B4048C}"/>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12743"/>
    </mc:Choice>
    <mc:Fallback xmlns="">
      <p:transition spd="slow" advTm="1274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ußzeilenplatzhalter 1">
            <a:extLst>
              <a:ext uri="{FF2B5EF4-FFF2-40B4-BE49-F238E27FC236}">
                <a16:creationId xmlns:a16="http://schemas.microsoft.com/office/drawing/2014/main" id="{805374AA-7152-42BF-8B13-F3E297E96EDB}"/>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de-DE" kern="1200" cap="all" baseline="0">
                <a:solidFill>
                  <a:srgbClr val="FFFFFF"/>
                </a:solidFill>
                <a:latin typeface="+mn-lt"/>
                <a:ea typeface="+mn-ea"/>
                <a:cs typeface="+mn-cs"/>
              </a:rPr>
              <a:t>Eltern-Informationsabend zum Übergang vom Kindergarten in die Grundschule </a:t>
            </a:r>
            <a:endParaRPr lang="en-US" kern="1200" cap="all" baseline="0" dirty="0">
              <a:solidFill>
                <a:srgbClr val="FFFFFF"/>
              </a:solidFill>
              <a:latin typeface="+mn-lt"/>
              <a:ea typeface="+mn-ea"/>
              <a:cs typeface="+mn-cs"/>
            </a:endParaRPr>
          </a:p>
        </p:txBody>
      </p:sp>
      <p:sp>
        <p:nvSpPr>
          <p:cNvPr id="12" name="Inhaltsplatzhalter 2">
            <a:extLst>
              <a:ext uri="{FF2B5EF4-FFF2-40B4-BE49-F238E27FC236}">
                <a16:creationId xmlns:a16="http://schemas.microsoft.com/office/drawing/2014/main" id="{B21C4684-7288-43B2-B54B-894A15E05836}"/>
              </a:ext>
            </a:extLst>
          </p:cNvPr>
          <p:cNvSpPr txBox="1">
            <a:spLocks/>
          </p:cNvSpPr>
          <p:nvPr/>
        </p:nvSpPr>
        <p:spPr>
          <a:xfrm>
            <a:off x="804901" y="523139"/>
            <a:ext cx="8433345" cy="5923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algn="ctr"/>
            <a:r>
              <a:rPr lang="de-DE" sz="2600" dirty="0">
                <a:solidFill>
                  <a:srgbClr val="FFFFFF"/>
                </a:solidFill>
              </a:rPr>
              <a:t>Schaffen Sie gemeinsame Aktivitäten mit der ganzen Familie.</a:t>
            </a:r>
          </a:p>
        </p:txBody>
      </p:sp>
      <p:grpSp>
        <p:nvGrpSpPr>
          <p:cNvPr id="27" name="Gruppieren 26">
            <a:extLst>
              <a:ext uri="{FF2B5EF4-FFF2-40B4-BE49-F238E27FC236}">
                <a16:creationId xmlns:a16="http://schemas.microsoft.com/office/drawing/2014/main" id="{8048F6A0-F902-455A-8E98-DB2659084555}"/>
              </a:ext>
            </a:extLst>
          </p:cNvPr>
          <p:cNvGrpSpPr/>
          <p:nvPr/>
        </p:nvGrpSpPr>
        <p:grpSpPr>
          <a:xfrm>
            <a:off x="8120875" y="3941241"/>
            <a:ext cx="3364407" cy="2160000"/>
            <a:chOff x="8120875" y="3941241"/>
            <a:chExt cx="3364407" cy="2160000"/>
          </a:xfrm>
        </p:grpSpPr>
        <p:pic>
          <p:nvPicPr>
            <p:cNvPr id="4" name="Grafik 3" descr="Ein Bild, das drinnen, farbig enthält.&#10;&#10;Automatisch generierte Beschreibung">
              <a:extLst>
                <a:ext uri="{FF2B5EF4-FFF2-40B4-BE49-F238E27FC236}">
                  <a16:creationId xmlns:a16="http://schemas.microsoft.com/office/drawing/2014/main" id="{05929076-B4A5-4882-A1EE-8CDB7F13C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875" y="3941241"/>
              <a:ext cx="3360706" cy="2160000"/>
            </a:xfrm>
            <a:prstGeom prst="rect">
              <a:avLst/>
            </a:prstGeom>
          </p:spPr>
        </p:pic>
        <p:sp>
          <p:nvSpPr>
            <p:cNvPr id="11" name="Textfeld 10">
              <a:extLst>
                <a:ext uri="{FF2B5EF4-FFF2-40B4-BE49-F238E27FC236}">
                  <a16:creationId xmlns:a16="http://schemas.microsoft.com/office/drawing/2014/main" id="{5E2CC740-DDC4-4B1A-9FF3-74DC57C4A9DD}"/>
                </a:ext>
              </a:extLst>
            </p:cNvPr>
            <p:cNvSpPr txBox="1"/>
            <p:nvPr/>
          </p:nvSpPr>
          <p:spPr>
            <a:xfrm>
              <a:off x="8140912" y="5749171"/>
              <a:ext cx="3344370" cy="338554"/>
            </a:xfrm>
            <a:prstGeom prst="rect">
              <a:avLst/>
            </a:prstGeom>
            <a:noFill/>
          </p:spPr>
          <p:txBody>
            <a:bodyPr wrap="square" rtlCol="0">
              <a:spAutoFit/>
            </a:bodyPr>
            <a:lstStyle/>
            <a:p>
              <a:r>
                <a:rPr lang="de-DE" sz="800" dirty="0">
                  <a:solidFill>
                    <a:schemeClr val="bg1">
                      <a:lumMod val="65000"/>
                    </a:schemeClr>
                  </a:solidFill>
                </a:rPr>
                <a:t>https://pixabay.com/de/photos/h%C3%A4nde-acryl-malen-stempeln-5055497/</a:t>
              </a:r>
            </a:p>
          </p:txBody>
        </p:sp>
      </p:grpSp>
      <p:grpSp>
        <p:nvGrpSpPr>
          <p:cNvPr id="24" name="Gruppieren 23">
            <a:extLst>
              <a:ext uri="{FF2B5EF4-FFF2-40B4-BE49-F238E27FC236}">
                <a16:creationId xmlns:a16="http://schemas.microsoft.com/office/drawing/2014/main" id="{34D7ADF0-740C-47EB-BECD-92C71904DDCC}"/>
              </a:ext>
            </a:extLst>
          </p:cNvPr>
          <p:cNvGrpSpPr/>
          <p:nvPr/>
        </p:nvGrpSpPr>
        <p:grpSpPr>
          <a:xfrm>
            <a:off x="4678395" y="1507243"/>
            <a:ext cx="2877883" cy="2160000"/>
            <a:chOff x="4678395" y="1507243"/>
            <a:chExt cx="2877883" cy="2160000"/>
          </a:xfrm>
        </p:grpSpPr>
        <p:pic>
          <p:nvPicPr>
            <p:cNvPr id="8" name="Grafik 7" descr="Ein Bild, das Objekt, Puzzlespiel enthält.&#10;&#10;Automatisch generierte Beschreibung">
              <a:extLst>
                <a:ext uri="{FF2B5EF4-FFF2-40B4-BE49-F238E27FC236}">
                  <a16:creationId xmlns:a16="http://schemas.microsoft.com/office/drawing/2014/main" id="{3CD6D88F-2D4F-4680-B5F1-C6D31BD56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95" y="1507243"/>
              <a:ext cx="2877883" cy="2160000"/>
            </a:xfrm>
            <a:prstGeom prst="rect">
              <a:avLst/>
            </a:prstGeom>
          </p:spPr>
        </p:pic>
        <p:sp>
          <p:nvSpPr>
            <p:cNvPr id="13" name="Textfeld 12">
              <a:extLst>
                <a:ext uri="{FF2B5EF4-FFF2-40B4-BE49-F238E27FC236}">
                  <a16:creationId xmlns:a16="http://schemas.microsoft.com/office/drawing/2014/main" id="{5F7C67AD-A2B9-4684-84F2-84F9D84A6B40}"/>
                </a:ext>
              </a:extLst>
            </p:cNvPr>
            <p:cNvSpPr txBox="1"/>
            <p:nvPr/>
          </p:nvSpPr>
          <p:spPr>
            <a:xfrm>
              <a:off x="4678395" y="3327253"/>
              <a:ext cx="2877883" cy="338554"/>
            </a:xfrm>
            <a:prstGeom prst="rect">
              <a:avLst/>
            </a:prstGeom>
            <a:noFill/>
          </p:spPr>
          <p:txBody>
            <a:bodyPr wrap="square" rtlCol="0">
              <a:spAutoFit/>
            </a:bodyPr>
            <a:lstStyle/>
            <a:p>
              <a:r>
                <a:rPr lang="de-DE" sz="800" dirty="0">
                  <a:solidFill>
                    <a:schemeClr val="bg1">
                      <a:lumMod val="65000"/>
                    </a:schemeClr>
                  </a:solidFill>
                </a:rPr>
                <a:t>https://pixabay.com/de/photos/puzzle-passt-passen-fehlt-loch-693870/</a:t>
              </a:r>
            </a:p>
          </p:txBody>
        </p:sp>
      </p:grpSp>
      <p:grpSp>
        <p:nvGrpSpPr>
          <p:cNvPr id="25" name="Gruppieren 24">
            <a:extLst>
              <a:ext uri="{FF2B5EF4-FFF2-40B4-BE49-F238E27FC236}">
                <a16:creationId xmlns:a16="http://schemas.microsoft.com/office/drawing/2014/main" id="{484D2AAE-6D1C-4E88-B725-9EBE843FEA4C}"/>
              </a:ext>
            </a:extLst>
          </p:cNvPr>
          <p:cNvGrpSpPr/>
          <p:nvPr/>
        </p:nvGrpSpPr>
        <p:grpSpPr>
          <a:xfrm>
            <a:off x="7955698" y="1507243"/>
            <a:ext cx="3525883" cy="2160000"/>
            <a:chOff x="7955698" y="1507243"/>
            <a:chExt cx="3525883" cy="2160000"/>
          </a:xfrm>
        </p:grpSpPr>
        <p:pic>
          <p:nvPicPr>
            <p:cNvPr id="10" name="Grafik 9" descr="Ein Bild, das Spielhaus, drinnen, Raum enthält.&#10;&#10;Automatisch generierte Beschreibung">
              <a:extLst>
                <a:ext uri="{FF2B5EF4-FFF2-40B4-BE49-F238E27FC236}">
                  <a16:creationId xmlns:a16="http://schemas.microsoft.com/office/drawing/2014/main" id="{97A3410E-F5B9-4B1E-BC15-6D248ECEC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5698" y="1507243"/>
              <a:ext cx="3525883" cy="2160000"/>
            </a:xfrm>
            <a:prstGeom prst="rect">
              <a:avLst/>
            </a:prstGeom>
          </p:spPr>
        </p:pic>
        <p:sp>
          <p:nvSpPr>
            <p:cNvPr id="14" name="Textfeld 13">
              <a:extLst>
                <a:ext uri="{FF2B5EF4-FFF2-40B4-BE49-F238E27FC236}">
                  <a16:creationId xmlns:a16="http://schemas.microsoft.com/office/drawing/2014/main" id="{3B532997-08D5-4D68-9CEB-FE9CB3B0DE4E}"/>
                </a:ext>
              </a:extLst>
            </p:cNvPr>
            <p:cNvSpPr txBox="1"/>
            <p:nvPr/>
          </p:nvSpPr>
          <p:spPr>
            <a:xfrm>
              <a:off x="7955698" y="3426115"/>
              <a:ext cx="3525883" cy="215444"/>
            </a:xfrm>
            <a:prstGeom prst="rect">
              <a:avLst/>
            </a:prstGeom>
            <a:noFill/>
          </p:spPr>
          <p:txBody>
            <a:bodyPr wrap="square" rtlCol="0">
              <a:spAutoFit/>
            </a:bodyPr>
            <a:lstStyle/>
            <a:p>
              <a:r>
                <a:rPr lang="de-DE" sz="800" dirty="0">
                  <a:solidFill>
                    <a:schemeClr val="bg1">
                      <a:lumMod val="65000"/>
                    </a:schemeClr>
                  </a:solidFill>
                </a:rPr>
                <a:t>https://pixabay.com/de/photos/spiel-brettspiel-w%C3%BCrfel-3978841/</a:t>
              </a:r>
            </a:p>
          </p:txBody>
        </p:sp>
      </p:grpSp>
      <p:grpSp>
        <p:nvGrpSpPr>
          <p:cNvPr id="26" name="Gruppieren 25">
            <a:extLst>
              <a:ext uri="{FF2B5EF4-FFF2-40B4-BE49-F238E27FC236}">
                <a16:creationId xmlns:a16="http://schemas.microsoft.com/office/drawing/2014/main" id="{3D94859B-28B0-413C-8E25-AF5404BE6F5C}"/>
              </a:ext>
            </a:extLst>
          </p:cNvPr>
          <p:cNvGrpSpPr/>
          <p:nvPr/>
        </p:nvGrpSpPr>
        <p:grpSpPr>
          <a:xfrm>
            <a:off x="911823" y="3909437"/>
            <a:ext cx="3242884" cy="2172320"/>
            <a:chOff x="911823" y="3909437"/>
            <a:chExt cx="3242884" cy="2172320"/>
          </a:xfrm>
        </p:grpSpPr>
        <p:pic>
          <p:nvPicPr>
            <p:cNvPr id="6" name="Grafik 5" descr="Ein Bild, das Person, Essen, Stück, Scheibe enthält.&#10;&#10;Automatisch generierte Beschreibung">
              <a:extLst>
                <a:ext uri="{FF2B5EF4-FFF2-40B4-BE49-F238E27FC236}">
                  <a16:creationId xmlns:a16="http://schemas.microsoft.com/office/drawing/2014/main" id="{8F2AE238-D6AC-4FDB-84CA-EAE93181C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413" y="3909437"/>
              <a:ext cx="3227294" cy="2160000"/>
            </a:xfrm>
            <a:prstGeom prst="rect">
              <a:avLst/>
            </a:prstGeom>
          </p:spPr>
        </p:pic>
        <p:sp>
          <p:nvSpPr>
            <p:cNvPr id="15" name="Textfeld 14">
              <a:extLst>
                <a:ext uri="{FF2B5EF4-FFF2-40B4-BE49-F238E27FC236}">
                  <a16:creationId xmlns:a16="http://schemas.microsoft.com/office/drawing/2014/main" id="{B5039C75-EDCF-4FDA-A290-CEF0B4DC0C74}"/>
                </a:ext>
              </a:extLst>
            </p:cNvPr>
            <p:cNvSpPr txBox="1"/>
            <p:nvPr/>
          </p:nvSpPr>
          <p:spPr>
            <a:xfrm>
              <a:off x="911823" y="5743203"/>
              <a:ext cx="3227293" cy="338554"/>
            </a:xfrm>
            <a:prstGeom prst="rect">
              <a:avLst/>
            </a:prstGeom>
            <a:noFill/>
          </p:spPr>
          <p:txBody>
            <a:bodyPr wrap="square" rtlCol="0">
              <a:spAutoFit/>
            </a:bodyPr>
            <a:lstStyle/>
            <a:p>
              <a:r>
                <a:rPr lang="de-DE" sz="800" dirty="0">
                  <a:solidFill>
                    <a:schemeClr val="bg1">
                      <a:lumMod val="65000"/>
                    </a:schemeClr>
                  </a:solidFill>
                </a:rPr>
                <a:t>https://pixabay.com/de/photos/teig-pl%C3%A4tzchen-ausstechen-backen-2940165/</a:t>
              </a:r>
            </a:p>
          </p:txBody>
        </p:sp>
      </p:grpSp>
      <p:grpSp>
        <p:nvGrpSpPr>
          <p:cNvPr id="23" name="Gruppieren 22">
            <a:extLst>
              <a:ext uri="{FF2B5EF4-FFF2-40B4-BE49-F238E27FC236}">
                <a16:creationId xmlns:a16="http://schemas.microsoft.com/office/drawing/2014/main" id="{C2F60F2F-8759-4F57-9251-1453CCB174FA}"/>
              </a:ext>
            </a:extLst>
          </p:cNvPr>
          <p:cNvGrpSpPr/>
          <p:nvPr/>
        </p:nvGrpSpPr>
        <p:grpSpPr>
          <a:xfrm>
            <a:off x="1102119" y="1505807"/>
            <a:ext cx="2877882" cy="2250423"/>
            <a:chOff x="1102119" y="1505807"/>
            <a:chExt cx="2877882" cy="2250423"/>
          </a:xfrm>
        </p:grpSpPr>
        <p:pic>
          <p:nvPicPr>
            <p:cNvPr id="17" name="Grafik 16" descr="Ein Bild, das draußen, Himmel, Personen, Hügel enthält.&#10;&#10;Automatisch generierte Beschreibung">
              <a:extLst>
                <a:ext uri="{FF2B5EF4-FFF2-40B4-BE49-F238E27FC236}">
                  <a16:creationId xmlns:a16="http://schemas.microsoft.com/office/drawing/2014/main" id="{47EBDC04-0CA5-4E04-89F2-4FD00640FA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119" y="1505807"/>
              <a:ext cx="2877882" cy="2160000"/>
            </a:xfrm>
            <a:prstGeom prst="rect">
              <a:avLst/>
            </a:prstGeom>
          </p:spPr>
        </p:pic>
        <p:sp>
          <p:nvSpPr>
            <p:cNvPr id="18" name="Textfeld 17">
              <a:extLst>
                <a:ext uri="{FF2B5EF4-FFF2-40B4-BE49-F238E27FC236}">
                  <a16:creationId xmlns:a16="http://schemas.microsoft.com/office/drawing/2014/main" id="{5E7DCDA2-4F4A-4A25-8FB5-7C43FD252EEC}"/>
                </a:ext>
              </a:extLst>
            </p:cNvPr>
            <p:cNvSpPr txBox="1"/>
            <p:nvPr/>
          </p:nvSpPr>
          <p:spPr>
            <a:xfrm>
              <a:off x="1102119" y="3294565"/>
              <a:ext cx="2877882" cy="461665"/>
            </a:xfrm>
            <a:prstGeom prst="rect">
              <a:avLst/>
            </a:prstGeom>
            <a:noFill/>
          </p:spPr>
          <p:txBody>
            <a:bodyPr wrap="square" rtlCol="0">
              <a:spAutoFit/>
            </a:bodyPr>
            <a:lstStyle/>
            <a:p>
              <a:r>
                <a:rPr lang="de-DE" sz="800" dirty="0">
                  <a:solidFill>
                    <a:schemeClr val="bg1">
                      <a:lumMod val="65000"/>
                    </a:schemeClr>
                  </a:solidFill>
                  <a:hlinkClick r:id="rId8">
                    <a:extLst>
                      <a:ext uri="{A12FA001-AC4F-418D-AE19-62706E023703}">
                        <ahyp:hlinkClr xmlns:ahyp="http://schemas.microsoft.com/office/drawing/2018/hyperlinkcolor" val="tx"/>
                      </a:ext>
                    </a:extLst>
                  </a:hlinkClick>
                </a:rPr>
                <a:t>https://pixabay.com/de/photos/familie-urlaub-gemeinsam-freizeit-1517192/8</a:t>
              </a:r>
              <a:endParaRPr lang="de-DE" sz="800" dirty="0">
                <a:solidFill>
                  <a:schemeClr val="bg1">
                    <a:lumMod val="65000"/>
                  </a:schemeClr>
                </a:solidFill>
              </a:endParaRPr>
            </a:p>
            <a:p>
              <a:endParaRPr lang="de-DE" sz="800" dirty="0">
                <a:solidFill>
                  <a:schemeClr val="bg1">
                    <a:lumMod val="65000"/>
                  </a:schemeClr>
                </a:solidFill>
              </a:endParaRPr>
            </a:p>
          </p:txBody>
        </p:sp>
      </p:grpSp>
      <p:grpSp>
        <p:nvGrpSpPr>
          <p:cNvPr id="22" name="Gruppieren 21">
            <a:extLst>
              <a:ext uri="{FF2B5EF4-FFF2-40B4-BE49-F238E27FC236}">
                <a16:creationId xmlns:a16="http://schemas.microsoft.com/office/drawing/2014/main" id="{4B3004EA-3CBD-4F11-8754-9F595F62B669}"/>
              </a:ext>
            </a:extLst>
          </p:cNvPr>
          <p:cNvGrpSpPr/>
          <p:nvPr/>
        </p:nvGrpSpPr>
        <p:grpSpPr>
          <a:xfrm>
            <a:off x="4332665" y="3941241"/>
            <a:ext cx="3526669" cy="1454751"/>
            <a:chOff x="4332665" y="3941241"/>
            <a:chExt cx="3526669" cy="1454751"/>
          </a:xfrm>
        </p:grpSpPr>
        <p:pic>
          <p:nvPicPr>
            <p:cNvPr id="20" name="Grafik 19" descr="Ein Bild, das Waffe, Schlüssel enthält.&#10;&#10;Automatisch generierte Beschreibung">
              <a:extLst>
                <a:ext uri="{FF2B5EF4-FFF2-40B4-BE49-F238E27FC236}">
                  <a16:creationId xmlns:a16="http://schemas.microsoft.com/office/drawing/2014/main" id="{5EA65EF3-4675-4CEA-A401-DE665EA5A6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2665" y="3941241"/>
              <a:ext cx="3526669" cy="1454751"/>
            </a:xfrm>
            <a:prstGeom prst="rect">
              <a:avLst/>
            </a:prstGeom>
          </p:spPr>
        </p:pic>
        <p:sp>
          <p:nvSpPr>
            <p:cNvPr id="21" name="Textfeld 20">
              <a:extLst>
                <a:ext uri="{FF2B5EF4-FFF2-40B4-BE49-F238E27FC236}">
                  <a16:creationId xmlns:a16="http://schemas.microsoft.com/office/drawing/2014/main" id="{A84603A5-39D2-44EA-9C62-F6EAED3DF7BB}"/>
                </a:ext>
              </a:extLst>
            </p:cNvPr>
            <p:cNvSpPr txBox="1"/>
            <p:nvPr/>
          </p:nvSpPr>
          <p:spPr>
            <a:xfrm>
              <a:off x="4338108" y="5175504"/>
              <a:ext cx="3518638" cy="215444"/>
            </a:xfrm>
            <a:prstGeom prst="rect">
              <a:avLst/>
            </a:prstGeom>
            <a:noFill/>
          </p:spPr>
          <p:txBody>
            <a:bodyPr wrap="square" rtlCol="0">
              <a:spAutoFit/>
            </a:bodyPr>
            <a:lstStyle/>
            <a:p>
              <a:r>
                <a:rPr lang="de-DE" sz="800" dirty="0">
                  <a:solidFill>
                    <a:schemeClr val="bg1">
                      <a:lumMod val="65000"/>
                    </a:schemeClr>
                  </a:solidFill>
                </a:rPr>
                <a:t>https://pixabay.com/de/photos/liebe-herz-schl%C3%BCssel-schloss-2042275/</a:t>
              </a:r>
            </a:p>
          </p:txBody>
        </p:sp>
      </p:grpSp>
      <p:grpSp>
        <p:nvGrpSpPr>
          <p:cNvPr id="30" name="Gruppieren 29">
            <a:extLst>
              <a:ext uri="{FF2B5EF4-FFF2-40B4-BE49-F238E27FC236}">
                <a16:creationId xmlns:a16="http://schemas.microsoft.com/office/drawing/2014/main" id="{77DB81EF-DE72-4EBA-BA5E-FB16E7CD9E04}"/>
              </a:ext>
            </a:extLst>
          </p:cNvPr>
          <p:cNvGrpSpPr/>
          <p:nvPr/>
        </p:nvGrpSpPr>
        <p:grpSpPr>
          <a:xfrm>
            <a:off x="4745736" y="5639576"/>
            <a:ext cx="3072083" cy="461665"/>
            <a:chOff x="4745736" y="5639576"/>
            <a:chExt cx="3072083" cy="461665"/>
          </a:xfrm>
        </p:grpSpPr>
        <p:sp>
          <p:nvSpPr>
            <p:cNvPr id="29" name="Rechteck: abgerundete Ecken 28">
              <a:extLst>
                <a:ext uri="{FF2B5EF4-FFF2-40B4-BE49-F238E27FC236}">
                  <a16:creationId xmlns:a16="http://schemas.microsoft.com/office/drawing/2014/main" id="{CB902D3F-0572-419A-A5E6-01854EC5DC50}"/>
                </a:ext>
              </a:extLst>
            </p:cNvPr>
            <p:cNvSpPr/>
            <p:nvPr/>
          </p:nvSpPr>
          <p:spPr>
            <a:xfrm>
              <a:off x="4745736" y="5669990"/>
              <a:ext cx="2810542" cy="4312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8" name="Textfeld 27">
              <a:extLst>
                <a:ext uri="{FF2B5EF4-FFF2-40B4-BE49-F238E27FC236}">
                  <a16:creationId xmlns:a16="http://schemas.microsoft.com/office/drawing/2014/main" id="{D8AB8C2B-1093-439F-8B05-96635D3B66AE}"/>
                </a:ext>
              </a:extLst>
            </p:cNvPr>
            <p:cNvSpPr txBox="1"/>
            <p:nvPr/>
          </p:nvSpPr>
          <p:spPr>
            <a:xfrm>
              <a:off x="5021574" y="5639576"/>
              <a:ext cx="2796245" cy="461665"/>
            </a:xfrm>
            <a:prstGeom prst="rect">
              <a:avLst/>
            </a:prstGeom>
            <a:noFill/>
            <a:ln>
              <a:noFill/>
            </a:ln>
          </p:spPr>
          <p:txBody>
            <a:bodyPr wrap="square" rtlCol="0">
              <a:spAutoFit/>
            </a:bodyPr>
            <a:lstStyle/>
            <a:p>
              <a:r>
                <a:rPr lang="de-DE" sz="2400" dirty="0"/>
                <a:t>… und vieles mehr</a:t>
              </a:r>
            </a:p>
          </p:txBody>
        </p:sp>
      </p:grpSp>
      <p:pic>
        <p:nvPicPr>
          <p:cNvPr id="5" name="Grafik 4">
            <a:extLst>
              <a:ext uri="{FF2B5EF4-FFF2-40B4-BE49-F238E27FC236}">
                <a16:creationId xmlns:a16="http://schemas.microsoft.com/office/drawing/2014/main" id="{CE2C9B9C-8E30-4902-87E0-C99BFFDC48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8246" y="215006"/>
            <a:ext cx="2371344" cy="1206519"/>
          </a:xfrm>
          <a:prstGeom prst="rect">
            <a:avLst/>
          </a:prstGeom>
        </p:spPr>
      </p:pic>
      <p:sp>
        <p:nvSpPr>
          <p:cNvPr id="7" name="Textfeld 6">
            <a:extLst>
              <a:ext uri="{FF2B5EF4-FFF2-40B4-BE49-F238E27FC236}">
                <a16:creationId xmlns:a16="http://schemas.microsoft.com/office/drawing/2014/main" id="{CC30943D-9EAD-439F-8DBC-571DD6B42B63}"/>
              </a:ext>
            </a:extLst>
          </p:cNvPr>
          <p:cNvSpPr txBox="1"/>
          <p:nvPr/>
        </p:nvSpPr>
        <p:spPr>
          <a:xfrm>
            <a:off x="7636243" y="1125830"/>
            <a:ext cx="1946669" cy="338554"/>
          </a:xfrm>
          <a:prstGeom prst="rect">
            <a:avLst/>
          </a:prstGeom>
          <a:noFill/>
        </p:spPr>
        <p:txBody>
          <a:bodyPr wrap="square" rtlCol="0">
            <a:spAutoFit/>
          </a:bodyPr>
          <a:lstStyle/>
          <a:p>
            <a:r>
              <a:rPr lang="de-DE" sz="800" dirty="0">
                <a:solidFill>
                  <a:schemeClr val="bg1">
                    <a:lumMod val="65000"/>
                  </a:schemeClr>
                </a:solidFill>
              </a:rPr>
              <a:t>https://pixabay.com/de/vectors/familie-cartoon-menschen-vater-5033990/</a:t>
            </a:r>
          </a:p>
        </p:txBody>
      </p:sp>
    </p:spTree>
  </p:cSld>
  <p:clrMapOvr>
    <a:masterClrMapping/>
  </p:clrMapOvr>
  <mc:AlternateContent xmlns:mc="http://schemas.openxmlformats.org/markup-compatibility/2006" xmlns:p14="http://schemas.microsoft.com/office/powerpoint/2010/main">
    <mc:Choice Requires="p14">
      <p:transition spd="slow" p14:dur="2000" advTm="20493"/>
    </mc:Choice>
    <mc:Fallback xmlns="">
      <p:transition spd="slow" advTm="20493"/>
    </mc:Fallback>
  </mc:AlternateContent>
</p:sld>
</file>

<file path=ppt/theme/theme1.xml><?xml version="1.0" encoding="utf-8"?>
<a:theme xmlns:a="http://schemas.openxmlformats.org/drawingml/2006/main" name="Rückblick">
  <a:themeElements>
    <a:clrScheme name="Rückblic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1602</Words>
  <Application>Microsoft Office PowerPoint</Application>
  <PresentationFormat>Breitbild</PresentationFormat>
  <Paragraphs>237</Paragraphs>
  <Slides>21</Slides>
  <Notes>19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21</vt:i4>
      </vt:variant>
    </vt:vector>
  </HeadingPairs>
  <TitlesOfParts>
    <vt:vector size="29" baseType="lpstr">
      <vt:lpstr>Arial</vt:lpstr>
      <vt:lpstr>Arial Narrow</vt:lpstr>
      <vt:lpstr>Calibri</vt:lpstr>
      <vt:lpstr>Calibri Light</vt:lpstr>
      <vt:lpstr>Courier New</vt:lpstr>
      <vt:lpstr>Roboto</vt:lpstr>
      <vt:lpstr>Wingdings</vt:lpstr>
      <vt:lpstr>Rückblick</vt:lpstr>
      <vt:lpstr>Eltern-Informationsabend zum Übergang vom Kindergarten in die Grundschule</vt:lpstr>
      <vt:lpstr>Vor der Einschulung</vt:lpstr>
      <vt:lpstr>PowerPoint-Präsentation</vt:lpstr>
      <vt:lpstr>Schulpflicht   &amp;   Schulreife</vt:lpstr>
      <vt:lpstr>Aspekte der Schulfähigkeit Was sollte Ihr Kind können? Wie können Sie Ihr Kind unterstützen?</vt:lpstr>
      <vt:lpstr>PowerPoint-Präsentation</vt:lpstr>
      <vt:lpstr>Wie können Sie Ihr Kind unterstützen?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freuen uns auf Ihr Kind!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Elternabend Hort</dc:title>
  <dc:creator>Madlen Partschefeld</dc:creator>
  <cp:lastModifiedBy>Rektor</cp:lastModifiedBy>
  <cp:revision>155</cp:revision>
  <cp:lastPrinted>2021-04-13T16:12:24Z</cp:lastPrinted>
  <dcterms:created xsi:type="dcterms:W3CDTF">2016-09-04T14:33:35Z</dcterms:created>
  <dcterms:modified xsi:type="dcterms:W3CDTF">2024-02-01T09:43:37Z</dcterms:modified>
</cp:coreProperties>
</file>